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74" r:id="rId5"/>
    <p:sldId id="307" r:id="rId6"/>
    <p:sldId id="265" r:id="rId7"/>
    <p:sldId id="306" r:id="rId8"/>
    <p:sldId id="304" r:id="rId9"/>
    <p:sldId id="303" r:id="rId10"/>
    <p:sldId id="266" r:id="rId11"/>
    <p:sldId id="259" r:id="rId12"/>
    <p:sldId id="263" r:id="rId13"/>
    <p:sldId id="262" r:id="rId14"/>
    <p:sldId id="261" r:id="rId15"/>
    <p:sldId id="264" r:id="rId16"/>
    <p:sldId id="268" r:id="rId17"/>
    <p:sldId id="271" r:id="rId18"/>
    <p:sldId id="270" r:id="rId19"/>
    <p:sldId id="257" r:id="rId20"/>
    <p:sldId id="280" r:id="rId21"/>
    <p:sldId id="275" r:id="rId22"/>
    <p:sldId id="276" r:id="rId23"/>
    <p:sldId id="267" r:id="rId24"/>
    <p:sldId id="277" r:id="rId25"/>
    <p:sldId id="278" r:id="rId26"/>
    <p:sldId id="282" r:id="rId27"/>
    <p:sldId id="283" r:id="rId28"/>
    <p:sldId id="279" r:id="rId29"/>
    <p:sldId id="281" r:id="rId30"/>
    <p:sldId id="302" r:id="rId31"/>
    <p:sldId id="273" r:id="rId32"/>
    <p:sldId id="284" r:id="rId33"/>
    <p:sldId id="301" r:id="rId34"/>
    <p:sldId id="285" r:id="rId35"/>
    <p:sldId id="286" r:id="rId36"/>
    <p:sldId id="287" r:id="rId37"/>
    <p:sldId id="288" r:id="rId38"/>
    <p:sldId id="289" r:id="rId39"/>
    <p:sldId id="290" r:id="rId40"/>
    <p:sldId id="295" r:id="rId41"/>
    <p:sldId id="294" r:id="rId42"/>
    <p:sldId id="291" r:id="rId43"/>
    <p:sldId id="293" r:id="rId44"/>
    <p:sldId id="297" r:id="rId45"/>
    <p:sldId id="296" r:id="rId46"/>
    <p:sldId id="298" r:id="rId47"/>
    <p:sldId id="300" r:id="rId48"/>
    <p:sldId id="299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96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08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533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91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06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69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50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95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25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07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57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8B83A-97B3-4797-A6E9-20F230BF207B}" type="datetimeFigureOut">
              <a:rPr lang="zh-TW" altLang="en-US" smtClean="0"/>
              <a:t>2018/7/14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64987-F88C-4213-8DEE-AB8E86231A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42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ebsecuritytool.codeplex.com/" TargetMode="External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hyperlink" Target="http://grendel-scan.com/" TargetMode="External"/><Relationship Id="rId7" Type="http://schemas.openxmlformats.org/officeDocument/2006/relationships/hyperlink" Target="http://w3af.sourceforge.net/" TargetMode="External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hyperlink" Target="http://rgaucher.info/beta/grabber/" TargetMode="Externa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.google.com/p/skipfish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isecpartners.com/SecurityQAToolbar.html" TargetMode="External"/><Relationship Id="rId15" Type="http://schemas.openxmlformats.org/officeDocument/2006/relationships/image" Target="../media/image33.jpeg"/><Relationship Id="rId10" Type="http://schemas.openxmlformats.org/officeDocument/2006/relationships/hyperlink" Target="http://www.zerodayscan.com/" TargetMode="External"/><Relationship Id="rId4" Type="http://schemas.openxmlformats.org/officeDocument/2006/relationships/hyperlink" Target="http://www.powerfuzzer.com/" TargetMode="External"/><Relationship Id="rId9" Type="http://schemas.openxmlformats.org/officeDocument/2006/relationships/hyperlink" Target="http://www.websecurify.com/" TargetMode="External"/><Relationship Id="rId1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高中資安教甚麼</a:t>
            </a:r>
            <a:r>
              <a:rPr lang="en-US" altLang="zh-TW" dirty="0" smtClean="0"/>
              <a:t>?</a:t>
            </a:r>
            <a:r>
              <a:rPr lang="zh-TW" altLang="en-US" dirty="0" smtClean="0"/>
              <a:t>怎麼教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39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75976" y="1132362"/>
            <a:ext cx="8118903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CDX/</a:t>
            </a:r>
            <a:r>
              <a:rPr lang="en-US" altLang="zh-TW" sz="4400" dirty="0" err="1" smtClean="0"/>
              <a:t>MyFirstSecurity</a:t>
            </a:r>
            <a:r>
              <a:rPr lang="en-US" altLang="zh-TW" sz="4400" dirty="0" smtClean="0"/>
              <a:t> CTF</a:t>
            </a:r>
            <a:r>
              <a:rPr lang="zh-TW" altLang="en-US" sz="4400" dirty="0" smtClean="0"/>
              <a:t>演練平台</a:t>
            </a:r>
            <a:endParaRPr lang="en-US" altLang="zh-TW" sz="4400" dirty="0" smtClean="0"/>
          </a:p>
        </p:txBody>
      </p:sp>
      <p:sp>
        <p:nvSpPr>
          <p:cNvPr id="6" name="矩形 5"/>
          <p:cNvSpPr/>
          <p:nvPr/>
        </p:nvSpPr>
        <p:spPr>
          <a:xfrm>
            <a:off x="665202" y="7487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/>
              <a:t>服務項</a:t>
            </a:r>
            <a:r>
              <a:rPr lang="zh-TW" altLang="en-US" dirty="0"/>
              <a:t>目</a:t>
            </a:r>
          </a:p>
        </p:txBody>
      </p:sp>
      <p:sp>
        <p:nvSpPr>
          <p:cNvPr id="7" name="矩形 6"/>
          <p:cNvSpPr/>
          <p:nvPr/>
        </p:nvSpPr>
        <p:spPr>
          <a:xfrm>
            <a:off x="2075038" y="379452"/>
            <a:ext cx="472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提供</a:t>
            </a:r>
            <a:r>
              <a:rPr lang="en-US" altLang="zh-TW" dirty="0" smtClean="0"/>
              <a:t>CDX/</a:t>
            </a:r>
            <a:r>
              <a:rPr lang="en-US" altLang="zh-TW" dirty="0" err="1" smtClean="0"/>
              <a:t>MyFirstSecurity</a:t>
            </a:r>
            <a:r>
              <a:rPr lang="en-US" altLang="zh-TW" dirty="0" smtClean="0"/>
              <a:t> </a:t>
            </a:r>
            <a:r>
              <a:rPr lang="zh-TW" altLang="en-US" dirty="0"/>
              <a:t>演練</a:t>
            </a:r>
            <a:r>
              <a:rPr lang="zh-TW" altLang="en-US" dirty="0" smtClean="0"/>
              <a:t>平台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後續分析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4" y="1960604"/>
            <a:ext cx="6736544" cy="47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高中職  資訊科技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新興科技</a:t>
            </a:r>
            <a:endParaRPr lang="en-US" altLang="zh-TW" sz="3600" dirty="0" smtClean="0"/>
          </a:p>
          <a:p>
            <a:pPr algn="ctr"/>
            <a:endParaRPr lang="en-US" altLang="zh-TW" sz="3600" dirty="0" smtClean="0"/>
          </a:p>
          <a:p>
            <a:pPr algn="ctr"/>
            <a:r>
              <a:rPr lang="en-US" altLang="zh-TW" sz="3600" dirty="0" smtClean="0"/>
              <a:t>108</a:t>
            </a:r>
            <a:r>
              <a:rPr lang="zh-TW" altLang="en-US" sz="3600" dirty="0" smtClean="0"/>
              <a:t>年課綱如何實施</a:t>
            </a:r>
            <a:r>
              <a:rPr lang="en-US" altLang="zh-TW" sz="3600" dirty="0" smtClean="0"/>
              <a:t>?</a:t>
            </a:r>
          </a:p>
          <a:p>
            <a:pPr algn="ctr"/>
            <a:endParaRPr lang="en-US" altLang="zh-TW" sz="3600" dirty="0"/>
          </a:p>
          <a:p>
            <a:pPr algn="ctr"/>
            <a:r>
              <a:rPr lang="zh-TW" altLang="en-US" sz="3600" dirty="0" smtClean="0"/>
              <a:t>資安如何</a:t>
            </a:r>
            <a:r>
              <a:rPr lang="zh-TW" altLang="en-US" sz="3600" dirty="0" smtClean="0">
                <a:solidFill>
                  <a:srgbClr val="00B050"/>
                </a:solidFill>
              </a:rPr>
              <a:t>深度</a:t>
            </a:r>
            <a:r>
              <a:rPr lang="zh-TW" altLang="en-US" sz="3600" dirty="0" smtClean="0">
                <a:solidFill>
                  <a:srgbClr val="FFFF00"/>
                </a:solidFill>
              </a:rPr>
              <a:t>扎根</a:t>
            </a:r>
            <a:r>
              <a:rPr lang="zh-TW" altLang="en-US" sz="3600" dirty="0" smtClean="0"/>
              <a:t>到高中職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291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挑戰課題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07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解決方案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校定選修課程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資訊安全概論</a:t>
            </a:r>
            <a:endParaRPr lang="en-US" altLang="zh-TW" dirty="0" smtClean="0"/>
          </a:p>
          <a:p>
            <a:r>
              <a:rPr lang="zh-TW" altLang="en-US" dirty="0" smtClean="0"/>
              <a:t>社團</a:t>
            </a:r>
            <a:r>
              <a:rPr lang="zh-TW" altLang="en-US" dirty="0"/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332311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648928"/>
              </p:ext>
            </p:extLst>
          </p:nvPr>
        </p:nvGraphicFramePr>
        <p:xfrm>
          <a:off x="838200" y="1825625"/>
          <a:ext cx="289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/>
                <a:gridCol w="17272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周次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854299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730108"/>
              </p:ext>
            </p:extLst>
          </p:nvPr>
        </p:nvGraphicFramePr>
        <p:xfrm>
          <a:off x="4525282" y="1825625"/>
          <a:ext cx="289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/>
                <a:gridCol w="17272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周次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199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高中職  資訊科技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新興科技</a:t>
            </a:r>
            <a:endParaRPr lang="en-US" altLang="zh-TW" sz="3600" dirty="0" smtClean="0"/>
          </a:p>
          <a:p>
            <a:pPr algn="ctr"/>
            <a:endParaRPr lang="en-US" altLang="zh-TW" sz="3600" dirty="0" smtClean="0"/>
          </a:p>
          <a:p>
            <a:pPr algn="ctr"/>
            <a:endParaRPr lang="en-US" altLang="zh-TW" sz="3600" dirty="0"/>
          </a:p>
          <a:p>
            <a:pPr algn="ctr"/>
            <a:r>
              <a:rPr lang="zh-TW" altLang="en-US" sz="3600" dirty="0" smtClean="0">
                <a:solidFill>
                  <a:srgbClr val="FFFF00"/>
                </a:solidFill>
              </a:rPr>
              <a:t>資安</a:t>
            </a:r>
            <a:r>
              <a:rPr lang="zh-TW" altLang="en-US" sz="3600" dirty="0" smtClean="0"/>
              <a:t>課程模組</a:t>
            </a:r>
            <a:r>
              <a:rPr lang="en-US" altLang="zh-TW" sz="3600" dirty="0" smtClean="0">
                <a:sym typeface="Wingdings" panose="05000000000000000000" pitchFamily="2" charset="2"/>
              </a:rPr>
              <a:t></a:t>
            </a:r>
            <a:r>
              <a:rPr lang="zh-TW" altLang="en-US" sz="3600" dirty="0" smtClean="0">
                <a:sym typeface="Wingdings" panose="05000000000000000000" pitchFamily="2" charset="2"/>
              </a:rPr>
              <a:t>溶入高中職教育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513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681228"/>
              </p:ext>
            </p:extLst>
          </p:nvPr>
        </p:nvGraphicFramePr>
        <p:xfrm>
          <a:off x="479211" y="273823"/>
          <a:ext cx="4429125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12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課程模組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endParaRPr lang="zh-TW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隱寫術</a:t>
                      </a:r>
                      <a:endParaRPr lang="zh-TW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加密</a:t>
                      </a:r>
                      <a:r>
                        <a:rPr lang="en-US" altLang="zh-TW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解密與破密</a:t>
                      </a:r>
                      <a:endParaRPr lang="zh-TW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編碼與解碼</a:t>
                      </a:r>
                      <a:endParaRPr lang="zh-TW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網路安全與封包分析</a:t>
                      </a:r>
                      <a:endParaRPr lang="zh-TW" altLang="en-US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網路安全之</a:t>
                      </a:r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防火牆</a:t>
                      </a:r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實務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網路安全之</a:t>
                      </a:r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入侵偵測系統</a:t>
                      </a:r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實務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網站安全分析模組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網站漏洞分析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網站安全防護實務</a:t>
                      </a:r>
                      <a:r>
                        <a:rPr lang="en-US" altLang="zh-TW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WAF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系統安全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人工智慧與資訊安全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" name="圓角矩形 2"/>
          <p:cNvSpPr/>
          <p:nvPr/>
        </p:nvSpPr>
        <p:spPr>
          <a:xfrm>
            <a:off x="6620904" y="531645"/>
            <a:ext cx="2066925" cy="12858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特色選修課程</a:t>
            </a:r>
            <a:endParaRPr lang="zh-TW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6516130" y="1931819"/>
            <a:ext cx="2343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每學期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學分課程</a:t>
            </a:r>
            <a:endParaRPr lang="en-US" altLang="zh-TW" b="1" dirty="0" smtClean="0"/>
          </a:p>
          <a:p>
            <a:r>
              <a:rPr lang="zh-TW" altLang="en-US" b="1" dirty="0" smtClean="0"/>
              <a:t>可動態調整課程模組</a:t>
            </a:r>
            <a:endParaRPr lang="zh-TW" altLang="en-US" b="1" dirty="0"/>
          </a:p>
        </p:txBody>
      </p:sp>
      <p:sp>
        <p:nvSpPr>
          <p:cNvPr id="6" name="圓角矩形 5"/>
          <p:cNvSpPr/>
          <p:nvPr/>
        </p:nvSpPr>
        <p:spPr>
          <a:xfrm>
            <a:off x="6620905" y="2731919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</a:t>
            </a:r>
            <a:endParaRPr lang="zh-TW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6620904" y="3484393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以現有課程為基礎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8" name="圓角矩形 7"/>
          <p:cNvSpPr/>
          <p:nvPr/>
        </p:nvSpPr>
        <p:spPr>
          <a:xfrm>
            <a:off x="6659004" y="4406621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社團教學</a:t>
            </a:r>
            <a:endParaRPr lang="zh-TW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6659004" y="5198893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</a:t>
            </a:r>
            <a:r>
              <a:rPr lang="zh-TW" altLang="en-US" dirty="0" smtClean="0"/>
              <a:t>社團活動</a:t>
            </a:r>
            <a:r>
              <a:rPr lang="zh-TW" altLang="en-US" b="1" dirty="0" smtClean="0"/>
              <a:t>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2" name="向右箭號 1"/>
          <p:cNvSpPr/>
          <p:nvPr/>
        </p:nvSpPr>
        <p:spPr>
          <a:xfrm>
            <a:off x="5165124" y="2240692"/>
            <a:ext cx="1351006" cy="1598140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372855" y="542578"/>
            <a:ext cx="2298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/>
              <a:t>台南一中</a:t>
            </a:r>
            <a:endParaRPr lang="en-US" altLang="zh-TW" sz="4000" dirty="0" smtClean="0"/>
          </a:p>
          <a:p>
            <a:r>
              <a:rPr lang="en-US" altLang="zh-TW" sz="2800" dirty="0" smtClean="0"/>
              <a:t>2018.3-6</a:t>
            </a:r>
          </a:p>
          <a:p>
            <a:r>
              <a:rPr lang="en-US" altLang="zh-TW" sz="2800" dirty="0"/>
              <a:t>2018.9</a:t>
            </a:r>
            <a:r>
              <a:rPr lang="en-US" altLang="zh-TW" sz="2800" dirty="0" smtClean="0"/>
              <a:t>~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448027" y="2636470"/>
            <a:ext cx="22985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/>
              <a:t>新營高工</a:t>
            </a:r>
            <a:endParaRPr lang="en-US" altLang="zh-TW" sz="4000" dirty="0" smtClean="0"/>
          </a:p>
          <a:p>
            <a:r>
              <a:rPr lang="en-US" altLang="zh-TW" sz="2400" dirty="0" smtClean="0"/>
              <a:t>2017.11/12</a:t>
            </a:r>
          </a:p>
          <a:p>
            <a:r>
              <a:rPr lang="en-US" altLang="zh-TW" sz="2400" dirty="0" smtClean="0"/>
              <a:t>2018.9~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9448027" y="4375247"/>
            <a:ext cx="24015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 smtClean="0"/>
              <a:t>資安體驗營</a:t>
            </a:r>
            <a:endParaRPr lang="en-US" altLang="zh-TW" sz="3200" dirty="0" smtClean="0"/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台南女中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(2-3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小時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一模組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明道中學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兩不同班級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TW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嘉義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一天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:2-3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新竹科中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一天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:2-3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…………..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6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175" y="222250"/>
            <a:ext cx="5686425" cy="777875"/>
          </a:xfrm>
        </p:spPr>
        <p:txBody>
          <a:bodyPr/>
          <a:lstStyle/>
          <a:p>
            <a:r>
              <a:rPr lang="zh-TW" altLang="en-US" dirty="0"/>
              <a:t>資訊科技</a:t>
            </a:r>
            <a:r>
              <a:rPr lang="zh-TW" altLang="en-US" dirty="0" smtClean="0"/>
              <a:t>概論</a:t>
            </a:r>
            <a:r>
              <a:rPr lang="en-US" altLang="zh-TW" dirty="0" smtClean="0"/>
              <a:t>-</a:t>
            </a:r>
            <a:r>
              <a:rPr lang="zh-TW" altLang="en-US" dirty="0"/>
              <a:t>松崗版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3425" y="1000125"/>
            <a:ext cx="3943350" cy="552450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800" dirty="0"/>
              <a:t>第一章     資訊科學簡介與</a:t>
            </a:r>
            <a:r>
              <a:rPr lang="zh-TW" altLang="en-US" sz="1800" dirty="0" smtClean="0"/>
              <a:t>發展</a:t>
            </a:r>
            <a:endParaRPr lang="zh-TW" altLang="en-US" sz="1800" dirty="0"/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第二章     電腦</a:t>
            </a:r>
            <a:r>
              <a:rPr lang="zh-TW" altLang="en-US" sz="1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基本原理</a:t>
            </a:r>
            <a:endParaRPr lang="zh-TW" altLang="en-US" sz="1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第三章     電腦硬體</a:t>
            </a:r>
            <a:r>
              <a:rPr lang="zh-TW" altLang="en-US" sz="1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概論</a:t>
            </a:r>
            <a:endParaRPr lang="zh-TW" altLang="en-US" sz="1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    電腦硬體基本</a:t>
            </a:r>
            <a:r>
              <a:rPr lang="zh-TW" altLang="en-US" sz="1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單元</a:t>
            </a:r>
            <a:endParaRPr lang="zh-TW" altLang="en-US" sz="18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第五章     電腦軟體</a:t>
            </a:r>
            <a:r>
              <a:rPr lang="zh-TW" altLang="en-US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概論</a:t>
            </a:r>
            <a:endParaRPr lang="zh-TW" altLang="en-US" sz="1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    系統軟體</a:t>
            </a:r>
            <a:endParaRPr lang="zh-TW" altLang="en-US" sz="1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第七章     </a:t>
            </a:r>
            <a:r>
              <a:rPr lang="zh-TW" altLang="en-US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應用軟體</a:t>
            </a:r>
            <a:endParaRPr lang="zh-TW" altLang="en-US" sz="18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第八章     電腦網路</a:t>
            </a:r>
            <a:r>
              <a:rPr lang="zh-TW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概論</a:t>
            </a:r>
            <a:endParaRPr lang="zh-TW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第九章     </a:t>
            </a:r>
            <a:r>
              <a:rPr lang="zh-TW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網際網路</a:t>
            </a:r>
            <a:endParaRPr lang="zh-TW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第十章     全球</a:t>
            </a:r>
            <a:r>
              <a:rPr lang="zh-TW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資訊網</a:t>
            </a:r>
            <a:endParaRPr lang="zh-TW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第十一章     網路</a:t>
            </a:r>
            <a:r>
              <a:rPr lang="zh-TW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endParaRPr lang="zh-TW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第十二章     電腦解題</a:t>
            </a:r>
            <a:r>
              <a:rPr lang="zh-TW" altLang="en-US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概論</a:t>
            </a:r>
            <a:endParaRPr lang="zh-TW" altLang="en-US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第十三章     演算法</a:t>
            </a:r>
            <a:r>
              <a:rPr lang="zh-TW" altLang="en-US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概論</a:t>
            </a:r>
            <a:endParaRPr lang="zh-TW" altLang="en-US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第十四章     電腦</a:t>
            </a:r>
            <a:r>
              <a:rPr lang="zh-TW" altLang="en-US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解題</a:t>
            </a:r>
            <a:endParaRPr lang="zh-TW" altLang="en-US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1800" dirty="0"/>
              <a:t>第十五章     資訊科技與人類社會</a:t>
            </a:r>
          </a:p>
        </p:txBody>
      </p:sp>
      <p:sp>
        <p:nvSpPr>
          <p:cNvPr id="4" name="矩形 3"/>
          <p:cNvSpPr/>
          <p:nvPr/>
        </p:nvSpPr>
        <p:spPr>
          <a:xfrm>
            <a:off x="711221" y="3590923"/>
            <a:ext cx="2967553" cy="14954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4" idx="3"/>
            <a:endCxn id="7" idx="1"/>
          </p:cNvCxnSpPr>
          <p:nvPr/>
        </p:nvCxnSpPr>
        <p:spPr>
          <a:xfrm>
            <a:off x="3678774" y="4338636"/>
            <a:ext cx="147425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36522"/>
              </p:ext>
            </p:extLst>
          </p:nvPr>
        </p:nvGraphicFramePr>
        <p:xfrm>
          <a:off x="5153026" y="3782377"/>
          <a:ext cx="39333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985"/>
                <a:gridCol w="340932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必</a:t>
                      </a:r>
                      <a:endParaRPr lang="zh-TW" altLang="en-US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網路安全與封包分析</a:t>
                      </a:r>
                      <a:endParaRPr lang="zh-TW" altLang="en-US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選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網路安全之防火牆實務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選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網路安全之入侵偵測系統實務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590982" y="1683365"/>
            <a:ext cx="2749471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編碼與解碼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3700978" y="1994973"/>
            <a:ext cx="1867800" cy="1505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1221" y="1339273"/>
            <a:ext cx="2967553" cy="11708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8340453" y="388745"/>
            <a:ext cx="3687977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協同教學模式</a:t>
            </a:r>
            <a:endParaRPr lang="zh-TW" altLang="en-US" sz="4400" dirty="0"/>
          </a:p>
        </p:txBody>
      </p:sp>
      <p:sp>
        <p:nvSpPr>
          <p:cNvPr id="13" name="矩形 12"/>
          <p:cNvSpPr/>
          <p:nvPr/>
        </p:nvSpPr>
        <p:spPr>
          <a:xfrm>
            <a:off x="8340453" y="1164143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以現有課程為基礎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9804342" y="3738472"/>
            <a:ext cx="2120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/>
              <a:t>兩周</a:t>
            </a:r>
            <a:endParaRPr lang="en-US" altLang="zh-TW" sz="3600" b="1" dirty="0" smtClean="0"/>
          </a:p>
          <a:p>
            <a:r>
              <a:rPr lang="zh-TW" altLang="en-US" sz="3600" b="1" dirty="0" smtClean="0"/>
              <a:t>主題導向</a:t>
            </a:r>
            <a:endParaRPr lang="zh-TW" altLang="en-US" sz="3600" b="1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308917" y="4363153"/>
            <a:ext cx="1495425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756233" y="3034663"/>
            <a:ext cx="2812545" cy="3176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90982" y="2681542"/>
            <a:ext cx="131478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10267" y="3216570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1221" y="5086348"/>
            <a:ext cx="2967553" cy="112489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endCxn id="29" idx="1"/>
          </p:cNvCxnSpPr>
          <p:nvPr/>
        </p:nvCxnSpPr>
        <p:spPr>
          <a:xfrm flipV="1">
            <a:off x="3659627" y="5761517"/>
            <a:ext cx="1773397" cy="1462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740528" y="5064036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/>
              <a:t>4-6</a:t>
            </a:r>
            <a:r>
              <a:rPr lang="zh-TW" altLang="en-US" b="1" dirty="0" smtClean="0"/>
              <a:t>周</a:t>
            </a:r>
            <a:endParaRPr lang="en-US" altLang="zh-TW" b="1" dirty="0" smtClean="0"/>
          </a:p>
          <a:p>
            <a:r>
              <a:rPr lang="zh-TW" altLang="en-US" b="1" dirty="0" smtClean="0"/>
              <a:t>程式設計課程</a:t>
            </a:r>
            <a:endParaRPr lang="zh-TW" altLang="en-US" b="1" dirty="0"/>
          </a:p>
        </p:txBody>
      </p:sp>
      <p:sp>
        <p:nvSpPr>
          <p:cNvPr id="27" name="矩形 26"/>
          <p:cNvSpPr/>
          <p:nvPr/>
        </p:nvSpPr>
        <p:spPr>
          <a:xfrm>
            <a:off x="3806905" y="58419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運算思維</a:t>
            </a:r>
            <a:endParaRPr lang="zh-TW" altLang="en-US" b="1" dirty="0"/>
          </a:p>
        </p:txBody>
      </p:sp>
      <p:sp>
        <p:nvSpPr>
          <p:cNvPr id="28" name="矩形 27"/>
          <p:cNvSpPr/>
          <p:nvPr/>
        </p:nvSpPr>
        <p:spPr>
          <a:xfrm>
            <a:off x="4799611" y="58795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邏輯</a:t>
            </a:r>
            <a:endParaRPr lang="zh-TW" altLang="en-US" b="1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20945"/>
              </p:ext>
            </p:extLst>
          </p:nvPr>
        </p:nvGraphicFramePr>
        <p:xfrm>
          <a:off x="5433024" y="5029997"/>
          <a:ext cx="4419600" cy="1463040"/>
        </p:xfrm>
        <a:graphic>
          <a:graphicData uri="http://schemas.openxmlformats.org/drawingml/2006/table">
            <a:tbl>
              <a:tblPr/>
              <a:tblGrid>
                <a:gridCol w="4419600"/>
              </a:tblGrid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進行編碼與解碼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加密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解密與破密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圓角矩形 30"/>
          <p:cNvSpPr/>
          <p:nvPr/>
        </p:nvSpPr>
        <p:spPr>
          <a:xfrm>
            <a:off x="8962767" y="2904011"/>
            <a:ext cx="1977081" cy="5405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資訊科技概論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8962766" y="1861363"/>
            <a:ext cx="1977081" cy="5405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程式設計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直線單箭頭接點 33"/>
          <p:cNvCxnSpPr>
            <a:stCxn id="31" idx="0"/>
            <a:endCxn id="32" idx="2"/>
          </p:cNvCxnSpPr>
          <p:nvPr/>
        </p:nvCxnSpPr>
        <p:spPr>
          <a:xfrm flipH="1" flipV="1">
            <a:off x="9951307" y="2401907"/>
            <a:ext cx="1" cy="50210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33425" y="3978876"/>
            <a:ext cx="2635851" cy="73316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8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569842"/>
              </p:ext>
            </p:extLst>
          </p:nvPr>
        </p:nvGraphicFramePr>
        <p:xfrm>
          <a:off x="986223" y="2927080"/>
          <a:ext cx="9867900" cy="2926080"/>
        </p:xfrm>
        <a:graphic>
          <a:graphicData uri="http://schemas.openxmlformats.org/drawingml/2006/table">
            <a:tbl>
              <a:tblPr/>
              <a:tblGrid>
                <a:gridCol w="1495425"/>
                <a:gridCol w="4419600"/>
                <a:gridCol w="3952875"/>
              </a:tblGrid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週數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內容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授課方式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第十四週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en-US" sz="2400" kern="15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</a:rPr>
                        <a:t>Linux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實務演練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第十五週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進行編碼與解碼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第十六週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加密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解密與破密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第十七週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第十八週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第十九週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現代密碼加解密與破密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初體驗</a:t>
                      </a:r>
                      <a:r>
                        <a:rPr lang="en-US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基礎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理論課程授課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第二十週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期末考</a:t>
                      </a:r>
                      <a:endParaRPr lang="zh-TW" sz="24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學習評量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86223" y="576474"/>
            <a:ext cx="5229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新營高工</a:t>
            </a:r>
            <a:r>
              <a:rPr lang="zh-TW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程式設計</a:t>
            </a:r>
            <a:r>
              <a:rPr lang="zh-TW" alt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實習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(Python)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922357" y="734734"/>
            <a:ext cx="3687977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協同教學模式</a:t>
            </a:r>
            <a:endParaRPr lang="zh-TW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6922357" y="1510132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以現有課程為基礎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639249" y="1186966"/>
            <a:ext cx="1152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/>
              <a:t>六周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0145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橢圓 30"/>
          <p:cNvSpPr/>
          <p:nvPr/>
        </p:nvSpPr>
        <p:spPr>
          <a:xfrm>
            <a:off x="4203700" y="2806700"/>
            <a:ext cx="3213100" cy="1244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ãscikit learn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641" y="2507317"/>
            <a:ext cx="2803525" cy="163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80" y="2830266"/>
            <a:ext cx="2940368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umpy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626" y="5104031"/>
            <a:ext cx="2460625" cy="1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6985000" y="3403600"/>
            <a:ext cx="1941752" cy="19685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000875" y="3227075"/>
            <a:ext cx="2239923" cy="3182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985000" y="1693735"/>
            <a:ext cx="2102166" cy="142546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ãpytorch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41" y="83700"/>
            <a:ext cx="3717925" cy="10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>
            <a:off x="5778341" y="3835400"/>
            <a:ext cx="0" cy="876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524095" y="2460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機器學習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55185" y="43529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資料科學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4243" y="414240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加密解密與破密分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析</a:t>
            </a: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2613382" y="3775066"/>
            <a:ext cx="1854041" cy="911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92521" y="4419312"/>
            <a:ext cx="1685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</a:t>
            </a:r>
            <a:r>
              <a:rPr lang="en-US" altLang="zh-TW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 flipV="1">
            <a:off x="2095659" y="2739549"/>
            <a:ext cx="2349341" cy="664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3309" y="2303745"/>
            <a:ext cx="21659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MemoryForensic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記憶體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鑑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識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volatility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6" name="Picture 12" descr="ãpython blockchainãçåçæå°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5" r="9824"/>
          <a:stretch/>
        </p:blipFill>
        <p:spPr bwMode="auto">
          <a:xfrm>
            <a:off x="4394877" y="790369"/>
            <a:ext cx="3397880" cy="9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556041" y="36186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區塊鍊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2" name="Picture 8" descr="ãtensorflow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932" y="775594"/>
            <a:ext cx="2778959" cy="156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8423966" y="11878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人工智慧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23966" y="8202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6866" y="187457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執行時間過</a:t>
            </a:r>
            <a:r>
              <a:rPr lang="zh-TW" altLang="en-US" b="1" dirty="0"/>
              <a:t>長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2830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2" y="250922"/>
            <a:ext cx="7432968" cy="640388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048625" y="5432644"/>
            <a:ext cx="37909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線上工具解題</a:t>
            </a:r>
            <a:endParaRPr lang="zh-TW" altLang="en-US" sz="4400" dirty="0"/>
          </a:p>
        </p:txBody>
      </p:sp>
      <p:sp>
        <p:nvSpPr>
          <p:cNvPr id="6" name="圓角矩形 5"/>
          <p:cNvSpPr/>
          <p:nvPr/>
        </p:nvSpPr>
        <p:spPr>
          <a:xfrm>
            <a:off x="8048625" y="4462513"/>
            <a:ext cx="37909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指令解題</a:t>
            </a:r>
            <a:endParaRPr lang="zh-TW" altLang="en-US" sz="4400" dirty="0"/>
          </a:p>
        </p:txBody>
      </p:sp>
      <p:sp>
        <p:nvSpPr>
          <p:cNvPr id="7" name="圓角矩形 6"/>
          <p:cNvSpPr/>
          <p:nvPr/>
        </p:nvSpPr>
        <p:spPr>
          <a:xfrm>
            <a:off x="8048625" y="3386188"/>
            <a:ext cx="37909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(Python)</a:t>
            </a:r>
            <a:r>
              <a:rPr lang="zh-TW" altLang="en-US" sz="4400" dirty="0" smtClean="0"/>
              <a:t>程式解題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8048625" y="237755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培養學生動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解決問題的能力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460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711" y="3984676"/>
            <a:ext cx="4038600" cy="634314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    </a:t>
            </a:r>
            <a:r>
              <a:rPr lang="zh-TW" altLang="en-US" sz="36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系統軟體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97314" y="1418089"/>
            <a:ext cx="40386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第七章     應用軟體</a:t>
            </a:r>
          </a:p>
        </p:txBody>
      </p:sp>
      <p:sp>
        <p:nvSpPr>
          <p:cNvPr id="5" name="矩形 4"/>
          <p:cNvSpPr/>
          <p:nvPr/>
        </p:nvSpPr>
        <p:spPr>
          <a:xfrm>
            <a:off x="3150739" y="5159889"/>
            <a:ext cx="590418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第三章     電腦硬體概論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398146" y="4042529"/>
            <a:ext cx="3811652" cy="6343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Windows/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inux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上彎箭號 6"/>
          <p:cNvSpPr/>
          <p:nvPr/>
        </p:nvSpPr>
        <p:spPr>
          <a:xfrm rot="5400000">
            <a:off x="6082374" y="3225775"/>
            <a:ext cx="461319" cy="6198973"/>
          </a:xfrm>
          <a:prstGeom prst="bentUpArrow">
            <a:avLst>
              <a:gd name="adj1" fmla="val 25000"/>
              <a:gd name="adj2" fmla="val 625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412520" y="602063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zh-TW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2042743" y="55599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基本單元</a:t>
            </a:r>
          </a:p>
        </p:txBody>
      </p:sp>
      <p:sp>
        <p:nvSpPr>
          <p:cNvPr id="10" name="矩形 9"/>
          <p:cNvSpPr/>
          <p:nvPr/>
        </p:nvSpPr>
        <p:spPr>
          <a:xfrm>
            <a:off x="2042743" y="51906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基本原理</a:t>
            </a:r>
          </a:p>
        </p:txBody>
      </p:sp>
      <p:sp>
        <p:nvSpPr>
          <p:cNvPr id="11" name="矩形 10"/>
          <p:cNvSpPr/>
          <p:nvPr/>
        </p:nvSpPr>
        <p:spPr>
          <a:xfrm>
            <a:off x="8466709" y="3623232"/>
            <a:ext cx="2723823" cy="369332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發展工具和程式語言軟體</a:t>
            </a:r>
          </a:p>
        </p:txBody>
      </p:sp>
      <p:sp>
        <p:nvSpPr>
          <p:cNvPr id="12" name="矩形 11"/>
          <p:cNvSpPr/>
          <p:nvPr/>
        </p:nvSpPr>
        <p:spPr>
          <a:xfrm>
            <a:off x="8378996" y="4176030"/>
            <a:ext cx="1601721" cy="646331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他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系統軟體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Utility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4808293" y="2119309"/>
            <a:ext cx="36155" cy="18195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97311" y="1279590"/>
            <a:ext cx="11619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防火牆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Defenders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66708" y="2829548"/>
            <a:ext cx="1023485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編譯器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02843" y="2843981"/>
            <a:ext cx="1227516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譯器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interpreter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59993" y="2486384"/>
            <a:ext cx="870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79120" y="2460215"/>
            <a:ext cx="97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Dev-C++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78996" y="2101791"/>
            <a:ext cx="921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/g++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 flipV="1">
            <a:off x="5778957" y="2109547"/>
            <a:ext cx="32039" cy="18292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5359296" y="1556589"/>
            <a:ext cx="1333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22144" y="1103170"/>
            <a:ext cx="1333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瀏覽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22143" y="611820"/>
            <a:ext cx="1333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多媒體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795" y="226946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資訊科技概論</a:t>
            </a: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7050315" y="2143022"/>
            <a:ext cx="2628" cy="18017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797372" y="817925"/>
            <a:ext cx="13338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伺服器軟體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xampp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054919" y="5153171"/>
            <a:ext cx="1980029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編碼與解碼</a:t>
            </a:r>
          </a:p>
        </p:txBody>
      </p:sp>
      <p:sp>
        <p:nvSpPr>
          <p:cNvPr id="34" name="標題 1"/>
          <p:cNvSpPr txBox="1">
            <a:spLocks/>
          </p:cNvSpPr>
          <p:nvPr/>
        </p:nvSpPr>
        <p:spPr>
          <a:xfrm>
            <a:off x="8192638" y="1452277"/>
            <a:ext cx="3811652" cy="63431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程式設計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思維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21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551" y="216845"/>
            <a:ext cx="8206946" cy="78817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第十三章     演算法</a:t>
            </a:r>
            <a:r>
              <a:rPr lang="zh-TW" altLang="en-US" dirty="0" smtClean="0"/>
              <a:t>概論</a:t>
            </a:r>
            <a:r>
              <a:rPr lang="en-US" altLang="zh-TW" dirty="0" smtClean="0"/>
              <a:t>[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Python]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68973"/>
              </p:ext>
            </p:extLst>
          </p:nvPr>
        </p:nvGraphicFramePr>
        <p:xfrm>
          <a:off x="351138" y="1585865"/>
          <a:ext cx="4013886" cy="340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629"/>
                <a:gridCol w="3607257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4-6</a:t>
                      </a:r>
                      <a:r>
                        <a:rPr lang="zh-TW" altLang="en-US" b="1" dirty="0" smtClean="0"/>
                        <a:t>周程式設計課程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/>
                        </a:rPr>
                        <a:t>P1_</a:t>
                      </a:r>
                      <a:r>
                        <a:rPr lang="zh-TW" altLang="en-US" b="1" dirty="0" smtClean="0">
                          <a:effectLst/>
                        </a:rPr>
                        <a:t>輸入與輸出</a:t>
                      </a:r>
                      <a:endParaRPr lang="en-US" altLang="zh-TW" b="1" dirty="0" smtClean="0">
                        <a:effectLst/>
                      </a:endParaRPr>
                    </a:p>
                    <a:p>
                      <a:r>
                        <a:rPr lang="en-US" altLang="zh-TW" b="1" dirty="0" smtClean="0">
                          <a:effectLst/>
                        </a:rPr>
                        <a:t>P2_</a:t>
                      </a:r>
                      <a:r>
                        <a:rPr lang="zh-TW" altLang="en-US" b="1" dirty="0" smtClean="0">
                          <a:effectLst/>
                        </a:rPr>
                        <a:t>資料型態</a:t>
                      </a:r>
                      <a:r>
                        <a:rPr lang="en-US" altLang="zh-TW" b="1" dirty="0" smtClean="0">
                          <a:effectLst/>
                        </a:rPr>
                        <a:t>(data type)</a:t>
                      </a:r>
                      <a:r>
                        <a:rPr lang="zh-TW" altLang="en-US" b="1" dirty="0" smtClean="0">
                          <a:effectLst/>
                        </a:rPr>
                        <a:t>及其運算</a:t>
                      </a:r>
                      <a:endParaRPr lang="zh-TW" altLang="en-US" b="1" dirty="0">
                        <a:effectLst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/>
                        </a:rPr>
                        <a:t>P3_</a:t>
                      </a:r>
                      <a:r>
                        <a:rPr lang="zh-TW" altLang="en-US" b="1" dirty="0" smtClean="0">
                          <a:effectLst/>
                        </a:rPr>
                        <a:t>迴圈與選擇</a:t>
                      </a:r>
                      <a:endParaRPr lang="zh-TW" altLang="en-US" b="1" dirty="0">
                        <a:effectLst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/>
                        </a:rPr>
                        <a:t>P4_function</a:t>
                      </a:r>
                      <a:endParaRPr lang="zh-TW" altLang="en-US" b="1" dirty="0">
                        <a:effectLst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ffectLst/>
                        </a:rPr>
                        <a:t>P8_Python standard library</a:t>
                      </a:r>
                      <a:endParaRPr lang="zh-TW" altLang="en-US" b="1" dirty="0" smtClean="0">
                        <a:effectLst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電腦解題</a:t>
                      </a:r>
                      <a:r>
                        <a:rPr lang="en-US" altLang="zh-TW" b="1" dirty="0" smtClean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b="1" dirty="0" smtClean="0"/>
                        <a:t> 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123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次方式多少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</a:p>
                    <a:p>
                      <a:r>
                        <a:rPr lang="zh-TW" altLang="en-US" b="1" dirty="0" smtClean="0"/>
                        <a:t>電腦解物理問題</a:t>
                      </a:r>
                      <a:endParaRPr lang="en-US" altLang="zh-TW" b="1" dirty="0" smtClean="0"/>
                    </a:p>
                    <a:p>
                      <a:r>
                        <a:rPr lang="zh-TW" altLang="en-US" b="1" dirty="0" smtClean="0"/>
                        <a:t>電腦解數學問題</a:t>
                      </a:r>
                      <a:endParaRPr lang="zh-TW" altLang="en-US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演算法概論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984579" y="861323"/>
            <a:ext cx="4934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https://github.com/MyDearGreatTeacher/Python</a:t>
            </a:r>
            <a:r>
              <a:rPr lang="en-US" altLang="zh-TW" dirty="0" smtClean="0"/>
              <a:t>/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6752" y="516508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</a:t>
            </a:r>
            <a:r>
              <a:rPr lang="zh-TW" alt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物件導向技術</a:t>
            </a:r>
            <a:endParaRPr lang="en-US" altLang="zh-TW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07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高中職  資訊科技</a:t>
            </a:r>
            <a:r>
              <a:rPr lang="en-US" altLang="zh-TW" sz="3600" dirty="0" smtClean="0"/>
              <a:t>|</a:t>
            </a:r>
            <a:r>
              <a:rPr lang="zh-TW" altLang="en-US" sz="3600" dirty="0" smtClean="0"/>
              <a:t>新興科技</a:t>
            </a:r>
            <a:endParaRPr lang="en-US" altLang="zh-TW" sz="3600" dirty="0" smtClean="0"/>
          </a:p>
          <a:p>
            <a:pPr algn="ctr"/>
            <a:endParaRPr lang="en-US" altLang="zh-TW" sz="3600" dirty="0" smtClean="0"/>
          </a:p>
          <a:p>
            <a:pPr algn="ctr"/>
            <a:endParaRPr lang="en-US" altLang="zh-TW" sz="3600" dirty="0"/>
          </a:p>
          <a:p>
            <a:pPr algn="ctr"/>
            <a:r>
              <a:rPr lang="zh-TW" altLang="en-US" sz="3600" dirty="0" smtClean="0">
                <a:solidFill>
                  <a:srgbClr val="FFFF00"/>
                </a:solidFill>
              </a:rPr>
              <a:t>資安</a:t>
            </a:r>
            <a:r>
              <a:rPr lang="zh-TW" altLang="en-US" sz="3600" dirty="0" smtClean="0"/>
              <a:t>課程模組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5269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zh-TW" altLang="en-US" dirty="0" smtClean="0"/>
              <a:t>課程模組</a:t>
            </a:r>
            <a:r>
              <a:rPr lang="en-US" altLang="zh-TW" dirty="0" smtClean="0"/>
              <a:t>1: Linux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29050" y="38011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96295"/>
              </p:ext>
            </p:extLst>
          </p:nvPr>
        </p:nvGraphicFramePr>
        <p:xfrm>
          <a:off x="838200" y="1524457"/>
          <a:ext cx="10623550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925"/>
                <a:gridCol w="919162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學習主題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透過搭配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平台實際運用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進行演練來了解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常用指令與熟悉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學習時數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總授課時數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小時，</a:t>
                      </a:r>
                    </a:p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課程觀念介紹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分鐘、授課與實習操作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課程難易度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易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搭配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教學方式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先講授</a:t>
                      </a:r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作業系統基本觀念再以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平台使用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常用指令進行解題以動手做的方式熟悉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教學資源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教學環境的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image</a:t>
                      </a:r>
                      <a:endParaRPr lang="en-US" altLang="zh-TW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[2]CTF</a:t>
                      </a:r>
                      <a:r>
                        <a:rPr lang="zh-TW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題目將建置於國家高速網路所提供的</a:t>
                      </a:r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CDX</a:t>
                      </a:r>
                      <a:r>
                        <a:rPr lang="zh-TW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</a:t>
                      </a:r>
                      <a:endParaRPr lang="en-US" altLang="zh-TW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[3]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教學手冊</a:t>
                      </a:r>
                      <a:endParaRPr lang="en-US" altLang="zh-TW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[4]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影片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教學評量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</a:p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實作手冊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07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zh-TW" altLang="en-US" dirty="0" smtClean="0"/>
              <a:t>課程模組</a:t>
            </a:r>
            <a:r>
              <a:rPr lang="en-US" altLang="zh-TW" dirty="0" smtClean="0"/>
              <a:t>1: </a:t>
            </a:r>
            <a:r>
              <a:rPr lang="zh-TW" altLang="en-US" dirty="0" smtClean="0"/>
              <a:t>密碼</a:t>
            </a:r>
            <a:r>
              <a:rPr lang="en-US" altLang="zh-TW" dirty="0" smtClean="0"/>
              <a:t>|</a:t>
            </a:r>
            <a:r>
              <a:rPr lang="zh-TW" altLang="en-US" dirty="0" smtClean="0"/>
              <a:t>編碼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29050" y="38011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8200" y="1524457"/>
          <a:ext cx="10623550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925"/>
                <a:gridCol w="919162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學習主題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透過搭配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平台實際運用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進行演練來了解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常用指令與熟悉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學習時數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總授課時數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小時，</a:t>
                      </a:r>
                    </a:p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課程觀念介紹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分鐘、授課與實習操作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小時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分鐘。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課程難易度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易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課程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搭配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教學方式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先講授</a:t>
                      </a:r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作業系統基本觀念再以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CTF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平台使用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常用指令進行解題以動手做的方式熟悉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作業系統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教學資源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linux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教學環境的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image</a:t>
                      </a:r>
                      <a:endParaRPr lang="en-US" altLang="zh-TW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[2]CTF</a:t>
                      </a:r>
                      <a:r>
                        <a:rPr lang="zh-TW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題目將建置於國家高速網路所提供的</a:t>
                      </a:r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CDX</a:t>
                      </a:r>
                      <a:r>
                        <a:rPr lang="zh-TW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平台</a:t>
                      </a:r>
                      <a:endParaRPr lang="en-US" altLang="zh-TW" b="1" kern="15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kern="15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[3]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教學手冊</a:t>
                      </a:r>
                      <a:endParaRPr lang="en-US" altLang="zh-TW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[4]</a:t>
                      </a:r>
                      <a:r>
                        <a:rPr lang="zh-TW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影片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教學評量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[1]</a:t>
                      </a:r>
                    </a:p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[2]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實作手冊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77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4045" y="340412"/>
            <a:ext cx="5048250" cy="949325"/>
          </a:xfrm>
        </p:spPr>
        <p:txBody>
          <a:bodyPr>
            <a:normAutofit/>
          </a:bodyPr>
          <a:lstStyle/>
          <a:p>
            <a:r>
              <a:rPr lang="zh-TW" altLang="en-US" dirty="0"/>
              <a:t>課程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>: </a:t>
            </a:r>
            <a:r>
              <a:rPr lang="zh-TW" altLang="en-US" dirty="0" smtClean="0"/>
              <a:t>網</a:t>
            </a:r>
            <a:r>
              <a:rPr lang="zh-TW" altLang="en-US" dirty="0"/>
              <a:t>路</a:t>
            </a:r>
            <a:r>
              <a:rPr lang="zh-TW" altLang="en-US" dirty="0" smtClean="0"/>
              <a:t>安全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10207"/>
              </p:ext>
            </p:extLst>
          </p:nvPr>
        </p:nvGraphicFramePr>
        <p:xfrm>
          <a:off x="384045" y="1644449"/>
          <a:ext cx="4921122" cy="4206240"/>
        </p:xfrm>
        <a:graphic>
          <a:graphicData uri="http://schemas.openxmlformats.org/drawingml/2006/table">
            <a:tbl>
              <a:tblPr firstRow="1" firstCol="1" bandRow="1"/>
              <a:tblGrid>
                <a:gridCol w="1192371"/>
                <a:gridCol w="3728751"/>
              </a:tblGrid>
              <a:tr h="0"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1200" b="1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T491A9C96tCID-WinCharSetFFFF-H"/>
                        </a:rPr>
                        <a:t>週數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1200" b="1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內容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第一週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從資訊安全到資訊倫理與法律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第二週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en-US" sz="1200" kern="15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</a:rPr>
                        <a:t>Linux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安全測試基礎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第三週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隱寫術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第四週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加密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解密與破密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第五週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indent="-5715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第六週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indent="-5715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第七週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現代密碼加解密與破密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初體驗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第八週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編碼與解碼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第九週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期中考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第十週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網路安全與封包分析</a:t>
                      </a:r>
                      <a:r>
                        <a:rPr lang="en-US" sz="18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8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第十一週</a:t>
                      </a:r>
                      <a:endParaRPr lang="zh-TW" sz="18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網路安全與封包分析</a:t>
                      </a:r>
                      <a:r>
                        <a:rPr lang="en-US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第十二週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網路安全之防火牆實務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第十三週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網路安全之入侵偵測系統實務</a:t>
                      </a:r>
                      <a:endParaRPr lang="zh-TW" sz="1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第十四週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網站安全初體驗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第十五週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網站漏洞分析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第十六週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網站漏洞分析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第十七週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網站安全防護實務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:WAF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第十八週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系統安全初體驗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第十九週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人工智慧與資訊安全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第二十週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期末考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527589" y="340412"/>
            <a:ext cx="41353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上完這課程模組後</a:t>
            </a:r>
            <a:r>
              <a:rPr lang="en-US" altLang="zh-TW" dirty="0"/>
              <a:t>,</a:t>
            </a:r>
            <a:r>
              <a:rPr lang="zh-TW" altLang="en-US" dirty="0"/>
              <a:t>學生要會</a:t>
            </a:r>
          </a:p>
          <a:p>
            <a:endParaRPr lang="zh-TW" altLang="en-US" dirty="0"/>
          </a:p>
          <a:p>
            <a:r>
              <a:rPr lang="en-US" altLang="zh-TW" dirty="0"/>
              <a:t>[</a:t>
            </a:r>
            <a:r>
              <a:rPr lang="zh-TW" altLang="en-US" dirty="0"/>
              <a:t>案例教學</a:t>
            </a:r>
            <a:r>
              <a:rPr lang="en-US" altLang="zh-TW" dirty="0"/>
              <a:t>]</a:t>
            </a:r>
            <a:r>
              <a:rPr lang="zh-TW" altLang="en-US" dirty="0"/>
              <a:t>連線到</a:t>
            </a:r>
            <a:r>
              <a:rPr lang="en-US" altLang="zh-TW" dirty="0"/>
              <a:t>google</a:t>
            </a:r>
            <a:r>
              <a:rPr lang="zh-TW" altLang="en-US" dirty="0"/>
              <a:t>的封包分析或</a:t>
            </a:r>
          </a:p>
          <a:p>
            <a:r>
              <a:rPr lang="zh-TW" altLang="en-US" dirty="0"/>
              <a:t>對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TCP/IP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zh-TW" altLang="en-US" dirty="0"/>
              <a:t>的觀念有基本的認識</a:t>
            </a:r>
          </a:p>
          <a:p>
            <a:r>
              <a:rPr lang="zh-TW" altLang="en-US" dirty="0"/>
              <a:t>安裝</a:t>
            </a:r>
            <a:r>
              <a:rPr lang="en-US" altLang="zh-TW" dirty="0"/>
              <a:t>Windows</a:t>
            </a:r>
            <a:r>
              <a:rPr lang="zh-TW" altLang="en-US" dirty="0"/>
              <a:t>版的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wireshark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wireshark</a:t>
            </a:r>
            <a:r>
              <a:rPr lang="zh-TW" altLang="en-US" dirty="0"/>
              <a:t>進行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封包存檔與載入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</a:t>
            </a:r>
            <a:r>
              <a:rPr lang="zh-TW" altLang="en-US" dirty="0"/>
              <a:t>分析</a:t>
            </a:r>
            <a:r>
              <a:rPr lang="en-US" altLang="zh-TW" dirty="0"/>
              <a:t>HTTP</a:t>
            </a:r>
            <a:r>
              <a:rPr lang="zh-TW" altLang="en-US" dirty="0"/>
              <a:t>封包格式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</a:t>
            </a:r>
            <a:r>
              <a:rPr lang="zh-TW" altLang="en-US" dirty="0"/>
              <a:t>分析</a:t>
            </a:r>
            <a:r>
              <a:rPr lang="en-US" altLang="zh-TW" dirty="0"/>
              <a:t>TCP</a:t>
            </a:r>
            <a:r>
              <a:rPr lang="zh-TW" altLang="en-US" dirty="0"/>
              <a:t>封包格式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</a:t>
            </a:r>
            <a:r>
              <a:rPr lang="zh-TW" altLang="en-US" dirty="0"/>
              <a:t>分析</a:t>
            </a:r>
            <a:r>
              <a:rPr lang="en-US" altLang="zh-TW" dirty="0"/>
              <a:t>IP</a:t>
            </a:r>
            <a:r>
              <a:rPr lang="zh-TW" altLang="en-US" dirty="0"/>
              <a:t>封包格式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</a:t>
            </a:r>
            <a:r>
              <a:rPr lang="zh-TW" altLang="en-US" dirty="0"/>
              <a:t>分析</a:t>
            </a:r>
            <a:r>
              <a:rPr lang="en-US" altLang="zh-TW" dirty="0"/>
              <a:t>DNS</a:t>
            </a:r>
            <a:r>
              <a:rPr lang="zh-TW" altLang="en-US" dirty="0"/>
              <a:t>封包格式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wireshar</a:t>
            </a:r>
            <a:r>
              <a:rPr lang="zh-TW" altLang="en-US" dirty="0"/>
              <a:t>分析</a:t>
            </a:r>
            <a:r>
              <a:rPr lang="en-US" altLang="zh-TW" dirty="0"/>
              <a:t>UDP</a:t>
            </a:r>
            <a:r>
              <a:rPr lang="zh-TW" altLang="en-US" dirty="0"/>
              <a:t>封包格式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9251092" y="1771135"/>
            <a:ext cx="527222" cy="6178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659395" y="45819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ping scan</a:t>
            </a:r>
            <a:r>
              <a:rPr lang="zh-TW" altLang="en-US" dirty="0"/>
              <a:t>完成</a:t>
            </a:r>
            <a:r>
              <a:rPr lang="en-US" altLang="zh-TW" dirty="0"/>
              <a:t>ICMP</a:t>
            </a:r>
            <a:r>
              <a:rPr lang="zh-TW" altLang="en-US" dirty="0"/>
              <a:t>封包格式分析</a:t>
            </a:r>
          </a:p>
          <a:p>
            <a:r>
              <a:rPr lang="zh-TW" altLang="en-US" dirty="0"/>
              <a:t>完成</a:t>
            </a:r>
            <a:r>
              <a:rPr lang="en-US" altLang="zh-TW" dirty="0"/>
              <a:t>TCP</a:t>
            </a:r>
            <a:r>
              <a:rPr lang="zh-TW" altLang="en-US" dirty="0"/>
              <a:t>協定的三次交握分析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FTP</a:t>
            </a:r>
            <a:r>
              <a:rPr lang="zh-TW" altLang="en-US" dirty="0"/>
              <a:t>到</a:t>
            </a:r>
            <a:r>
              <a:rPr lang="en-US" altLang="zh-TW" dirty="0"/>
              <a:t>FTP</a:t>
            </a:r>
            <a:r>
              <a:rPr lang="zh-TW" altLang="en-US" dirty="0"/>
              <a:t>遠端伺服器的封包分析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5659395" y="412028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延伸學習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9514703" y="4734697"/>
            <a:ext cx="527222" cy="6178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2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2811" y="808425"/>
            <a:ext cx="11328162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5656815" y="5157419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8086" b="28292"/>
          <a:stretch/>
        </p:blipFill>
        <p:spPr>
          <a:xfrm>
            <a:off x="5629182" y="3465427"/>
            <a:ext cx="6083287" cy="1359149"/>
          </a:xfrm>
          <a:prstGeom prst="rect">
            <a:avLst/>
          </a:prstGeom>
        </p:spPr>
      </p:pic>
      <p:pic>
        <p:nvPicPr>
          <p:cNvPr id="1030" name="Picture 6" descr="「windows 7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29" y="5281754"/>
            <a:ext cx="2524449" cy="12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241630" y="1892933"/>
            <a:ext cx="1434257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97" y="1741582"/>
            <a:ext cx="2624534" cy="185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364" y="1049399"/>
            <a:ext cx="3627120" cy="20402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220" y="5227067"/>
            <a:ext cx="2057400" cy="1371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158" y="842960"/>
            <a:ext cx="1950414" cy="20999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6843" y="851771"/>
            <a:ext cx="2380161" cy="9917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1771" y="3465427"/>
            <a:ext cx="48082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上完這課程模組後</a:t>
            </a:r>
            <a:r>
              <a:rPr lang="en-US" altLang="zh-TW" dirty="0"/>
              <a:t>,</a:t>
            </a:r>
            <a:r>
              <a:rPr lang="zh-TW" altLang="en-US" dirty="0"/>
              <a:t>學生要會</a:t>
            </a:r>
          </a:p>
          <a:p>
            <a:endParaRPr lang="zh-TW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了解網路防火牆的原理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熟悉網路防火牆的建置</a:t>
            </a:r>
            <a:r>
              <a:rPr lang="en-US" altLang="zh-TW" dirty="0"/>
              <a:t>[</a:t>
            </a:r>
            <a:r>
              <a:rPr lang="zh-TW" altLang="en-US" dirty="0"/>
              <a:t>選擇性</a:t>
            </a:r>
            <a:r>
              <a:rPr lang="en-US" altLang="zh-TW" dirty="0"/>
              <a:t>|</a:t>
            </a:r>
            <a:r>
              <a:rPr lang="zh-TW" altLang="en-US" dirty="0"/>
              <a:t>影片教學</a:t>
            </a:r>
            <a:r>
              <a:rPr lang="en-US" altLang="zh-TW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熟悉網路防火牆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規則的撰寫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熟悉網路防火牆偵測的載入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網路攻防演練</a:t>
            </a:r>
            <a:r>
              <a:rPr lang="zh-TW" altLang="en-US" dirty="0"/>
              <a:t>設計</a:t>
            </a:r>
            <a:r>
              <a:rPr lang="en-US" altLang="zh-TW" dirty="0"/>
              <a:t>[</a:t>
            </a:r>
            <a:r>
              <a:rPr lang="zh-TW" altLang="en-US" dirty="0"/>
              <a:t>選擇性</a:t>
            </a:r>
            <a:r>
              <a:rPr lang="en-US" altLang="zh-TW" dirty="0"/>
              <a:t>|</a:t>
            </a:r>
            <a:r>
              <a:rPr lang="zh-TW" altLang="en-US" dirty="0"/>
              <a:t>影片教學</a:t>
            </a:r>
            <a:r>
              <a:rPr lang="en-US" altLang="zh-TW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完成網路攻防演練案例</a:t>
            </a:r>
            <a:r>
              <a:rPr lang="en-US" altLang="zh-TW" dirty="0"/>
              <a:t>[</a:t>
            </a:r>
            <a:r>
              <a:rPr lang="zh-TW" altLang="en-US" dirty="0"/>
              <a:t>阻擋攻擊</a:t>
            </a:r>
            <a:r>
              <a:rPr lang="en-US" altLang="zh-TW" dirty="0" smtClean="0"/>
              <a:t>]</a:t>
            </a:r>
            <a:endParaRPr lang="en-US" altLang="zh-TW" dirty="0"/>
          </a:p>
        </p:txBody>
      </p:sp>
      <p:sp>
        <p:nvSpPr>
          <p:cNvPr id="11" name="矩形 10"/>
          <p:cNvSpPr/>
          <p:nvPr/>
        </p:nvSpPr>
        <p:spPr>
          <a:xfrm>
            <a:off x="1046700" y="5912866"/>
            <a:ext cx="3992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延伸學習</a:t>
            </a:r>
            <a:r>
              <a:rPr lang="en-US" altLang="zh-TW" dirty="0"/>
              <a:t>:</a:t>
            </a:r>
            <a:r>
              <a:rPr lang="zh-TW" altLang="en-US" dirty="0"/>
              <a:t>上網收集資料並完成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en-US" altLang="zh-TW" dirty="0" smtClean="0"/>
              <a:t>UFW/</a:t>
            </a:r>
            <a:r>
              <a:rPr lang="en-US" altLang="zh-TW" dirty="0" err="1" smtClean="0"/>
              <a:t>Gufw</a:t>
            </a:r>
            <a:r>
              <a:rPr lang="zh-TW" altLang="en-US" dirty="0"/>
              <a:t>進行網路攻防設計與實測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71792"/>
              </p:ext>
            </p:extLst>
          </p:nvPr>
        </p:nvGraphicFramePr>
        <p:xfrm>
          <a:off x="321772" y="242898"/>
          <a:ext cx="5733040" cy="426720"/>
        </p:xfrm>
        <a:graphic>
          <a:graphicData uri="http://schemas.openxmlformats.org/drawingml/2006/table">
            <a:tbl>
              <a:tblPr firstRow="1" firstCol="1" bandRow="1"/>
              <a:tblGrid>
                <a:gridCol w="1869493"/>
                <a:gridCol w="3863547"/>
              </a:tblGrid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第十二週</a:t>
                      </a:r>
                      <a:endParaRPr lang="zh-TW" sz="2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8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網路安全之防火牆實務</a:t>
                      </a:r>
                      <a:endParaRPr lang="zh-TW" sz="28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0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2811" y="808425"/>
            <a:ext cx="11328162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5839286" y="5091832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8086" b="28292"/>
          <a:stretch/>
        </p:blipFill>
        <p:spPr>
          <a:xfrm>
            <a:off x="5811653" y="3399840"/>
            <a:ext cx="6083287" cy="1359149"/>
          </a:xfrm>
          <a:prstGeom prst="rect">
            <a:avLst/>
          </a:prstGeom>
        </p:spPr>
      </p:pic>
      <p:pic>
        <p:nvPicPr>
          <p:cNvPr id="1030" name="Picture 6" descr="「windows 7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00" y="5216167"/>
            <a:ext cx="2524449" cy="12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241630" y="1892933"/>
            <a:ext cx="1434257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97" y="1741582"/>
            <a:ext cx="2624534" cy="185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364" y="1049399"/>
            <a:ext cx="3627120" cy="20402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691" y="5161480"/>
            <a:ext cx="2057400" cy="1371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843" y="851771"/>
            <a:ext cx="2380161" cy="99173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894" y="917358"/>
            <a:ext cx="1971191" cy="9261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894" y="1843505"/>
            <a:ext cx="1350373" cy="1350373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863068"/>
              </p:ext>
            </p:extLst>
          </p:nvPr>
        </p:nvGraphicFramePr>
        <p:xfrm>
          <a:off x="261552" y="256142"/>
          <a:ext cx="6888892" cy="365760"/>
        </p:xfrm>
        <a:graphic>
          <a:graphicData uri="http://schemas.openxmlformats.org/drawingml/2006/table">
            <a:tbl>
              <a:tblPr firstRow="1" firstCol="1" bandRow="1"/>
              <a:tblGrid>
                <a:gridCol w="1669155"/>
                <a:gridCol w="5219737"/>
              </a:tblGrid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第十三週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24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網路安全之入侵偵測系統實務</a:t>
                      </a:r>
                      <a:endParaRPr lang="zh-TW" sz="24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52564" y="3261956"/>
            <a:ext cx="52978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上完這課程模組後</a:t>
            </a:r>
            <a:r>
              <a:rPr lang="en-US" altLang="zh-TW" dirty="0"/>
              <a:t>,</a:t>
            </a:r>
            <a:r>
              <a:rPr lang="zh-TW" altLang="en-US" dirty="0"/>
              <a:t>學生要</a:t>
            </a:r>
          </a:p>
          <a:p>
            <a:endParaRPr lang="zh-TW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了解入侵偵測系統的原理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了解入侵偵測系統的類型</a:t>
            </a:r>
            <a:r>
              <a:rPr lang="en-US" altLang="zh-TW" dirty="0"/>
              <a:t>:</a:t>
            </a:r>
            <a:r>
              <a:rPr lang="zh-TW" altLang="en-US" dirty="0"/>
              <a:t>主機型</a:t>
            </a:r>
            <a:r>
              <a:rPr lang="en-US" altLang="zh-TW" dirty="0"/>
              <a:t>|</a:t>
            </a:r>
            <a:r>
              <a:rPr lang="zh-TW" altLang="en-US" dirty="0"/>
              <a:t>網路型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/>
              <a:t>snort</a:t>
            </a:r>
            <a:r>
              <a:rPr lang="zh-TW" altLang="en-US" dirty="0"/>
              <a:t>入侵偵測系統的建置</a:t>
            </a:r>
            <a:r>
              <a:rPr lang="en-US" altLang="zh-TW" dirty="0"/>
              <a:t>[</a:t>
            </a:r>
            <a:r>
              <a:rPr lang="zh-TW" altLang="en-US" dirty="0"/>
              <a:t>選擇性</a:t>
            </a:r>
            <a:r>
              <a:rPr lang="en-US" altLang="zh-TW" dirty="0"/>
              <a:t>|</a:t>
            </a:r>
            <a:r>
              <a:rPr lang="zh-TW" altLang="en-US" dirty="0"/>
              <a:t>影片教學</a:t>
            </a:r>
            <a:r>
              <a:rPr lang="en-US" altLang="zh-TW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/>
              <a:t>snort</a:t>
            </a:r>
            <a:r>
              <a:rPr lang="zh-TW" altLang="en-US" dirty="0"/>
              <a:t>入侵偵測規則的撰寫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/>
              <a:t>snort</a:t>
            </a:r>
            <a:r>
              <a:rPr lang="zh-TW" altLang="en-US" dirty="0"/>
              <a:t>入侵偵測的載入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網路偵測演練設計</a:t>
            </a:r>
            <a:r>
              <a:rPr lang="en-US" altLang="zh-TW" dirty="0"/>
              <a:t>[</a:t>
            </a:r>
            <a:r>
              <a:rPr lang="zh-TW" altLang="en-US" dirty="0"/>
              <a:t>選擇性</a:t>
            </a:r>
            <a:r>
              <a:rPr lang="en-US" altLang="zh-TW" dirty="0"/>
              <a:t>|</a:t>
            </a:r>
            <a:r>
              <a:rPr lang="zh-TW" altLang="en-US" dirty="0"/>
              <a:t>影片教學</a:t>
            </a:r>
            <a:r>
              <a:rPr lang="en-US" altLang="zh-TW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完成網路偵測演練</a:t>
            </a:r>
            <a:r>
              <a:rPr lang="zh-TW" altLang="en-US" dirty="0" smtClean="0"/>
              <a:t>案例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50476" y="5956402"/>
            <a:ext cx="3916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延伸學習</a:t>
            </a:r>
            <a:r>
              <a:rPr lang="en-US" altLang="zh-TW" dirty="0"/>
              <a:t>:</a:t>
            </a:r>
            <a:r>
              <a:rPr lang="zh-TW" altLang="en-US" dirty="0"/>
              <a:t>上網收集資料並完成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en-US" altLang="zh-TW" dirty="0" err="1" smtClean="0"/>
              <a:t>Suricata</a:t>
            </a:r>
            <a:r>
              <a:rPr lang="en-US" altLang="zh-TW" dirty="0" smtClean="0"/>
              <a:t> </a:t>
            </a:r>
            <a:r>
              <a:rPr lang="en-US" altLang="zh-TW" dirty="0"/>
              <a:t>IDS</a:t>
            </a:r>
            <a:r>
              <a:rPr lang="zh-TW" altLang="en-US" dirty="0"/>
              <a:t>進行網路偵測設計與實測</a:t>
            </a:r>
          </a:p>
        </p:txBody>
      </p:sp>
    </p:spTree>
    <p:extLst>
      <p:ext uri="{BB962C8B-B14F-4D97-AF65-F5344CB8AC3E}">
        <p14:creationId xmlns:p14="http://schemas.microsoft.com/office/powerpoint/2010/main" val="181225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48250" cy="949325"/>
          </a:xfrm>
        </p:spPr>
        <p:txBody>
          <a:bodyPr>
            <a:normAutofit/>
          </a:bodyPr>
          <a:lstStyle/>
          <a:p>
            <a:r>
              <a:rPr lang="zh-TW" altLang="en-US" dirty="0"/>
              <a:t>課程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>: </a:t>
            </a:r>
            <a:r>
              <a:rPr lang="zh-TW" altLang="en-US" dirty="0" smtClean="0"/>
              <a:t>網站安全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6550"/>
            <a:ext cx="3371850" cy="1584325"/>
          </a:xfrm>
        </p:spPr>
        <p:txBody>
          <a:bodyPr/>
          <a:lstStyle/>
          <a:p>
            <a:r>
              <a:rPr lang="zh-TW" altLang="en-US" dirty="0" smtClean="0"/>
              <a:t>作業系統安全</a:t>
            </a:r>
            <a:endParaRPr lang="en-US" altLang="zh-TW" dirty="0" smtClean="0"/>
          </a:p>
          <a:p>
            <a:r>
              <a:rPr lang="zh-TW" altLang="en-US" dirty="0" smtClean="0"/>
              <a:t>伺服器安全</a:t>
            </a:r>
            <a:endParaRPr lang="en-US" altLang="zh-TW" dirty="0" smtClean="0"/>
          </a:p>
          <a:p>
            <a:r>
              <a:rPr lang="zh-TW" altLang="en-US" dirty="0" smtClean="0"/>
              <a:t>基礎關鍵設施安全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619625" y="1495933"/>
            <a:ext cx="1676400" cy="4413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滲透測試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58656"/>
              </p:ext>
            </p:extLst>
          </p:nvPr>
        </p:nvGraphicFramePr>
        <p:xfrm>
          <a:off x="4437062" y="2081054"/>
          <a:ext cx="3317875" cy="3840480"/>
        </p:xfrm>
        <a:graphic>
          <a:graphicData uri="http://schemas.openxmlformats.org/drawingml/2006/table">
            <a:tbl>
              <a:tblPr firstRow="1" firstCol="1" bandRow="1"/>
              <a:tblGrid>
                <a:gridCol w="803910"/>
                <a:gridCol w="2513965"/>
              </a:tblGrid>
              <a:tr h="0"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1200" b="1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T491A9C96tCID-WinCharSetFFFF-H"/>
                        </a:rPr>
                        <a:t>週數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 algn="ctr">
                        <a:spcAft>
                          <a:spcPts val="0"/>
                        </a:spcAft>
                      </a:pPr>
                      <a:r>
                        <a:rPr lang="zh-TW" sz="1200" b="1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內容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第一週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從資訊安全到資訊倫理與法律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第二週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en-US" sz="1200" kern="15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</a:rPr>
                        <a:t>Linux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安全測試基礎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第三週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隱寫術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第四週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加密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解密與破密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第五週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indent="-5715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第六週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" indent="-5715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Python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進行加解密與破密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第七週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現代密碼加解密與破密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初體驗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第八週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編碼與解碼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第九週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期中考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網路安全與封包分析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第十一週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網路安全與封包分析</a:t>
                      </a:r>
                      <a:r>
                        <a:rPr lang="en-US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第十二週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網路安全之防火牆實務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第十三週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網路安全之入侵偵測系統實務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第十四週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網站安全初體驗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第十五週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網站漏洞分析</a:t>
                      </a:r>
                      <a:r>
                        <a:rPr lang="en-US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(1)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第十六週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網站漏洞分析</a:t>
                      </a:r>
                      <a:r>
                        <a:rPr lang="en-US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(2)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第十七週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網站安全防護實務</a:t>
                      </a:r>
                      <a:r>
                        <a:rPr lang="en-US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:WAF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第十八週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系統安全初體驗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第十九週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人工智慧與資訊安全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第二十週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304800">
                        <a:spcAft>
                          <a:spcPts val="0"/>
                        </a:spcAft>
                      </a:pPr>
                      <a:r>
                        <a:rPr lang="zh-TW" sz="1200" kern="15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期末考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747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66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2811" y="808425"/>
            <a:ext cx="11328162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5566199" y="5064660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8086" b="28292"/>
          <a:stretch/>
        </p:blipFill>
        <p:spPr>
          <a:xfrm>
            <a:off x="5538566" y="3372668"/>
            <a:ext cx="6083287" cy="1359149"/>
          </a:xfrm>
          <a:prstGeom prst="rect">
            <a:avLst/>
          </a:prstGeom>
        </p:spPr>
      </p:pic>
      <p:pic>
        <p:nvPicPr>
          <p:cNvPr id="1030" name="Picture 6" descr="「windows 7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13" y="5188995"/>
            <a:ext cx="2524449" cy="12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241630" y="1892933"/>
            <a:ext cx="1434257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 descr="「ubuntu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457" y="1317012"/>
            <a:ext cx="3152481" cy="222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ãdvwa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540" y="808425"/>
            <a:ext cx="1445968" cy="8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modsecurity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93" y="810487"/>
            <a:ext cx="2773824" cy="7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364" y="1049399"/>
            <a:ext cx="3627120" cy="20402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5604" y="5134308"/>
            <a:ext cx="2057400" cy="1371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0892" y="348849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上完這課程模組後</a:t>
            </a:r>
            <a:r>
              <a:rPr lang="en-US" altLang="zh-TW" dirty="0"/>
              <a:t>,</a:t>
            </a:r>
            <a:r>
              <a:rPr lang="zh-TW" altLang="en-US" dirty="0"/>
              <a:t>學生要會</a:t>
            </a:r>
          </a:p>
          <a:p>
            <a:endParaRPr lang="zh-TW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了解網站應用程式防火牆</a:t>
            </a:r>
            <a:r>
              <a:rPr lang="en-US" altLang="zh-TW" dirty="0"/>
              <a:t>WAF</a:t>
            </a:r>
            <a:r>
              <a:rPr lang="zh-TW" altLang="en-US" dirty="0"/>
              <a:t>的原理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 err="1"/>
              <a:t>Modsecurity</a:t>
            </a:r>
            <a:r>
              <a:rPr lang="zh-TW" altLang="en-US" dirty="0"/>
              <a:t>網站應用程式防火牆的建置</a:t>
            </a:r>
            <a:r>
              <a:rPr lang="en-US" altLang="zh-TW" sz="1000" dirty="0"/>
              <a:t>[</a:t>
            </a:r>
            <a:r>
              <a:rPr lang="zh-TW" altLang="en-US" sz="1000" dirty="0"/>
              <a:t>選擇性</a:t>
            </a:r>
            <a:r>
              <a:rPr lang="en-US" altLang="zh-TW" sz="1000" dirty="0"/>
              <a:t>|</a:t>
            </a:r>
            <a:r>
              <a:rPr lang="zh-TW" altLang="en-US" sz="1000" dirty="0"/>
              <a:t>影片教學</a:t>
            </a:r>
            <a:r>
              <a:rPr lang="en-US" altLang="zh-TW" sz="10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 err="1"/>
              <a:t>Modsecurity</a:t>
            </a:r>
            <a:r>
              <a:rPr lang="zh-TW" altLang="en-US" dirty="0"/>
              <a:t>規則的撰寫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熟悉</a:t>
            </a:r>
            <a:r>
              <a:rPr lang="en-US" altLang="zh-TW" dirty="0" err="1"/>
              <a:t>Modsecurity</a:t>
            </a:r>
            <a:r>
              <a:rPr lang="zh-TW" altLang="en-US" dirty="0"/>
              <a:t>規則的載入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網站攻防演練</a:t>
            </a:r>
            <a:r>
              <a:rPr lang="zh-TW" altLang="en-US" dirty="0" smtClean="0"/>
              <a:t>設計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完成</a:t>
            </a:r>
            <a:r>
              <a:rPr lang="zh-TW" altLang="en-US" dirty="0"/>
              <a:t>網站攻防演練案例</a:t>
            </a:r>
            <a:r>
              <a:rPr lang="en-US" altLang="zh-TW" dirty="0"/>
              <a:t>[</a:t>
            </a:r>
            <a:r>
              <a:rPr lang="zh-TW" altLang="en-US" dirty="0"/>
              <a:t>阻擋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攻擊</a:t>
            </a:r>
            <a:r>
              <a:rPr lang="en-US" altLang="zh-TW" dirty="0" smtClean="0"/>
              <a:t>]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607000" y="5904435"/>
            <a:ext cx="3900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延伸學習</a:t>
            </a:r>
            <a:r>
              <a:rPr lang="en-US" altLang="zh-TW" dirty="0"/>
              <a:t>:</a:t>
            </a:r>
            <a:r>
              <a:rPr lang="zh-TW" altLang="en-US" dirty="0"/>
              <a:t>上網收集資料並完成</a:t>
            </a:r>
            <a:r>
              <a:rPr lang="zh-TW" altLang="en-US" dirty="0" smtClean="0"/>
              <a:t>使用</a:t>
            </a:r>
            <a:endParaRPr lang="en-US" altLang="zh-TW" dirty="0" smtClean="0"/>
          </a:p>
          <a:p>
            <a:r>
              <a:rPr lang="en-US" altLang="zh-TW" dirty="0" err="1" smtClean="0"/>
              <a:t>Modsecurity</a:t>
            </a:r>
            <a:r>
              <a:rPr lang="zh-TW" altLang="en-US" dirty="0"/>
              <a:t>進行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XSS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網站攻防演練</a:t>
            </a:r>
          </a:p>
        </p:txBody>
      </p:sp>
      <p:sp>
        <p:nvSpPr>
          <p:cNvPr id="11" name="矩形 10"/>
          <p:cNvSpPr/>
          <p:nvPr/>
        </p:nvSpPr>
        <p:spPr>
          <a:xfrm>
            <a:off x="4270505" y="5904434"/>
            <a:ext cx="646331" cy="646331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影片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教學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3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高中職  資訊科技</a:t>
            </a:r>
            <a:r>
              <a:rPr lang="en-US" altLang="zh-TW" sz="3600" dirty="0" smtClean="0"/>
              <a:t>|</a:t>
            </a:r>
            <a:r>
              <a:rPr lang="zh-TW" altLang="en-US" sz="3600" dirty="0" smtClean="0">
                <a:solidFill>
                  <a:srgbClr val="FFFF00"/>
                </a:solidFill>
              </a:rPr>
              <a:t>新興</a:t>
            </a:r>
            <a:r>
              <a:rPr lang="zh-TW" altLang="en-US" sz="3600" dirty="0" smtClean="0"/>
              <a:t>科技</a:t>
            </a:r>
            <a:endParaRPr lang="en-US" altLang="zh-TW" sz="3600" dirty="0" smtClean="0"/>
          </a:p>
          <a:p>
            <a:pPr algn="ctr"/>
            <a:endParaRPr lang="en-US" altLang="zh-TW" sz="3600" dirty="0" smtClean="0"/>
          </a:p>
          <a:p>
            <a:pPr algn="ctr"/>
            <a:r>
              <a:rPr lang="en-US" altLang="zh-TW" sz="3600" dirty="0" smtClean="0"/>
              <a:t>108</a:t>
            </a:r>
            <a:r>
              <a:rPr lang="zh-TW" altLang="en-US" sz="3600" dirty="0" smtClean="0"/>
              <a:t>年課綱如何實施</a:t>
            </a:r>
            <a:r>
              <a:rPr lang="en-US" altLang="zh-TW" sz="3600" dirty="0" smtClean="0"/>
              <a:t>?</a:t>
            </a:r>
          </a:p>
          <a:p>
            <a:pPr algn="ctr"/>
            <a:endParaRPr lang="en-US" altLang="zh-TW" sz="3600" dirty="0"/>
          </a:p>
          <a:p>
            <a:pPr algn="ctr"/>
            <a:r>
              <a:rPr lang="zh-TW" altLang="en-US" sz="3600" dirty="0" smtClean="0"/>
              <a:t>資安如何</a:t>
            </a:r>
            <a:r>
              <a:rPr lang="zh-TW" altLang="en-US" sz="3600" dirty="0" smtClean="0">
                <a:solidFill>
                  <a:srgbClr val="00B050"/>
                </a:solidFill>
              </a:rPr>
              <a:t>深度</a:t>
            </a:r>
            <a:r>
              <a:rPr lang="zh-TW" altLang="en-US" sz="3600" dirty="0" smtClean="0">
                <a:solidFill>
                  <a:srgbClr val="FFFF00"/>
                </a:solidFill>
              </a:rPr>
              <a:t>扎根</a:t>
            </a:r>
            <a:r>
              <a:rPr lang="zh-TW" altLang="en-US" sz="3600" dirty="0" smtClean="0"/>
              <a:t>到高中職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20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362" y="142703"/>
            <a:ext cx="5990968" cy="994119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錄影教學</a:t>
            </a:r>
            <a:r>
              <a:rPr lang="en-US" altLang="zh-TW" dirty="0" smtClean="0"/>
              <a:t>:</a:t>
            </a:r>
            <a:r>
              <a:rPr lang="zh-TW" altLang="en-US" dirty="0">
                <a:solidFill>
                  <a:srgbClr val="FF0000"/>
                </a:solidFill>
              </a:rPr>
              <a:t>網站</a:t>
            </a:r>
            <a:r>
              <a:rPr lang="zh-TW" altLang="en-US" dirty="0" smtClean="0"/>
              <a:t>漏洞掃描器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實際時間要很久</a:t>
            </a:r>
            <a:endParaRPr lang="zh-TW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819622"/>
              </p:ext>
            </p:extLst>
          </p:nvPr>
        </p:nvGraphicFramePr>
        <p:xfrm>
          <a:off x="105032" y="1331355"/>
          <a:ext cx="6913606" cy="533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622"/>
                <a:gridCol w="35669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Commercial Tools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/ Open Source Tools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Acunetix</a:t>
                      </a:r>
                      <a:r>
                        <a:rPr lang="en-US" altLang="zh-TW" sz="1400" b="1" i="0" kern="12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WVS(</a:t>
                      </a:r>
                      <a:r>
                        <a:rPr lang="en-US" altLang="zh-TW" sz="1400" b="1" i="0" kern="1200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Acunetix</a:t>
                      </a:r>
                      <a:r>
                        <a:rPr lang="en-US" altLang="zh-TW" sz="1400" b="1" i="0" kern="1200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Arachni</a:t>
                      </a:r>
                      <a:r>
                        <a:rPr lang="en-US" altLang="zh-TW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Tasos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Laskos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AppScan</a:t>
                      </a:r>
                      <a:r>
                        <a:rPr lang="en-US" altLang="zh-TW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(IBM)</a:t>
                      </a:r>
                      <a:r>
                        <a:rPr lang="zh-TW" altLang="en-US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很貴</a:t>
                      </a:r>
                      <a:endParaRPr lang="en-US" altLang="zh-TW" sz="1400" b="1" i="0" kern="120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Grabber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Romain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Gaucher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Burp Suite Professional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PortSwigger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Grendel-Scan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David Byrne and Eric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Duprey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sng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Hailstorm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Cenzic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i="0" u="sng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Nikto</a:t>
                      </a:r>
                      <a:endParaRPr lang="en-US" altLang="zh-TW" sz="18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N-Stalker by N-Stalker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Powerfuzzer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Marcin Kozlowski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Nessus</a:t>
                      </a:r>
                      <a:r>
                        <a:rPr lang="zh-TW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Tenable Network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SecurityQA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 Toolbar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iSEC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Partners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NetSparker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Mavituna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Skipfish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Michal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Zalewski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NeXpose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Rapid7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W3AF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Andres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Riancho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NTOSpider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NTObjectives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Wapiti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Nicolas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Surribas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ParosPro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MileSCAN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Technologies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Watcher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by Casaba Security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Retina Web Security Scanner </a:t>
                      </a:r>
                    </a:p>
                    <a:p>
                      <a:pPr fontAlgn="base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eEye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Digital Security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WATOBO</a:t>
                      </a:r>
                      <a:r>
                        <a:rPr lang="en-US" altLang="zh-TW" sz="1400" b="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siberas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WebApp360 by </a:t>
                      </a: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nCircle</a:t>
                      </a:r>
                      <a:endParaRPr lang="en-US" altLang="zh-TW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Websecurify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 </a:t>
                      </a: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GNUCITIZEN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kern="12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WebInspect</a:t>
                      </a:r>
                      <a:r>
                        <a:rPr lang="en-US" altLang="zh-TW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(HP)</a:t>
                      </a:r>
                      <a:r>
                        <a:rPr lang="zh-TW" altLang="en-US" sz="1400" b="1" i="0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很貴</a:t>
                      </a:r>
                      <a:endParaRPr lang="en-US" altLang="zh-TW" sz="1400" b="1" i="0" kern="1200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Zero Day Scan</a:t>
                      </a:r>
                      <a:endParaRPr lang="en-US" altLang="zh-TW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ç¸éåç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57" y="3707848"/>
            <a:ext cx="1405828" cy="14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niktoãçåçæå°çµæ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257" y="2725819"/>
            <a:ext cx="2846074" cy="8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10279919" y="3527219"/>
            <a:ext cx="1665847" cy="947351"/>
          </a:xfrm>
          <a:prstGeom prst="rect">
            <a:avLst/>
          </a:prstGeom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7989485" y="4000894"/>
            <a:ext cx="2176007" cy="434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2056" idx="3"/>
          </p:cNvCxnSpPr>
          <p:nvPr/>
        </p:nvCxnSpPr>
        <p:spPr>
          <a:xfrm flipV="1">
            <a:off x="8242270" y="4193053"/>
            <a:ext cx="1923222" cy="1391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ãbwappãçåçæå°çµæ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t="27925" r="13616" b="35133"/>
          <a:stretch/>
        </p:blipFill>
        <p:spPr bwMode="auto">
          <a:xfrm>
            <a:off x="10089078" y="2772646"/>
            <a:ext cx="2047527" cy="54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/>
          <p:cNvCxnSpPr>
            <a:stCxn id="2050" idx="3"/>
            <a:endCxn id="2054" idx="1"/>
          </p:cNvCxnSpPr>
          <p:nvPr/>
        </p:nvCxnSpPr>
        <p:spPr>
          <a:xfrm flipV="1">
            <a:off x="7989485" y="3045289"/>
            <a:ext cx="2099593" cy="1390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ãwatoboãçåçæå°çµæ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67" y="5102493"/>
            <a:ext cx="1787403" cy="9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ãArachniÂ ãçåçæå°çµæ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449" y="1210490"/>
            <a:ext cx="1648058" cy="11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單箭頭接點 20"/>
          <p:cNvCxnSpPr>
            <a:endCxn id="2054" idx="1"/>
          </p:cNvCxnSpPr>
          <p:nvPr/>
        </p:nvCxnSpPr>
        <p:spPr>
          <a:xfrm>
            <a:off x="8007812" y="1764650"/>
            <a:ext cx="2081266" cy="1280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ãSkipfishãçåçæå°çµæ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57" y="150055"/>
            <a:ext cx="1658613" cy="93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ãw3afãçåçæå°çµæ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53" y="6158646"/>
            <a:ext cx="1975229" cy="6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34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48250" cy="949325"/>
          </a:xfrm>
        </p:spPr>
        <p:txBody>
          <a:bodyPr/>
          <a:lstStyle/>
          <a:p>
            <a:r>
              <a:rPr lang="zh-TW" altLang="en-US" dirty="0"/>
              <a:t>課程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>: </a:t>
            </a:r>
            <a:r>
              <a:rPr lang="zh-TW" altLang="en-US" dirty="0" smtClean="0"/>
              <a:t>系統安全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6550"/>
            <a:ext cx="3371850" cy="1584325"/>
          </a:xfrm>
        </p:spPr>
        <p:txBody>
          <a:bodyPr/>
          <a:lstStyle/>
          <a:p>
            <a:r>
              <a:rPr lang="zh-TW" altLang="en-US" dirty="0" smtClean="0"/>
              <a:t>作業系統安全</a:t>
            </a:r>
            <a:endParaRPr lang="en-US" altLang="zh-TW" dirty="0" smtClean="0"/>
          </a:p>
          <a:p>
            <a:r>
              <a:rPr lang="zh-TW" altLang="en-US" dirty="0" smtClean="0"/>
              <a:t>伺服器安全</a:t>
            </a:r>
            <a:endParaRPr lang="en-US" altLang="zh-TW" dirty="0" smtClean="0"/>
          </a:p>
          <a:p>
            <a:r>
              <a:rPr lang="zh-TW" altLang="en-US" dirty="0" smtClean="0"/>
              <a:t>基礎關鍵設施安全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619625" y="1495933"/>
            <a:ext cx="1676400" cy="4413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 smtClean="0"/>
              <a:t>滲透測試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44619"/>
              </p:ext>
            </p:extLst>
          </p:nvPr>
        </p:nvGraphicFramePr>
        <p:xfrm>
          <a:off x="4543425" y="2106041"/>
          <a:ext cx="7429500" cy="406831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429500"/>
              </a:tblGrid>
              <a:tr h="299720">
                <a:tc>
                  <a:txBody>
                    <a:bodyPr/>
                    <a:lstStyle/>
                    <a:p>
                      <a:pPr marL="84455">
                        <a:lnSpc>
                          <a:spcPts val="1665"/>
                        </a:lnSpc>
                        <a:spcAft>
                          <a:spcPts val="0"/>
                        </a:spcAft>
                      </a:pPr>
                      <a:endParaRPr lang="zh-TW" sz="1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84455">
                        <a:lnSpc>
                          <a:spcPts val="1665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Introduction to Penetration Testing and Methodologies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84455">
                        <a:lnSpc>
                          <a:spcPts val="1665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Penetration Testing Scoping and Engagement 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84455">
                        <a:lnSpc>
                          <a:spcPts val="1665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Open-Source</a:t>
                      </a:r>
                      <a:r>
                        <a:rPr lang="en-US" sz="2000" spc="9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</a:t>
                      </a:r>
                      <a:r>
                        <a:rPr lang="en-US" sz="2000" spc="-180" dirty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ntelligence</a:t>
                      </a:r>
                      <a:r>
                        <a:rPr lang="en-US" altLang="zh-TW" sz="2000" spc="115" dirty="0" smtClean="0">
                          <a:effectLst/>
                        </a:rPr>
                        <a:t>(</a:t>
                      </a:r>
                      <a:r>
                        <a:rPr lang="en-US" sz="2000" dirty="0" smtClean="0">
                          <a:effectLst/>
                        </a:rPr>
                        <a:t>OS</a:t>
                      </a:r>
                      <a:r>
                        <a:rPr lang="en-US" sz="2000" spc="120" dirty="0" smtClean="0">
                          <a:effectLst/>
                        </a:rPr>
                        <a:t>I</a:t>
                      </a:r>
                      <a:r>
                        <a:rPr lang="en-US" sz="2000" dirty="0" smtClean="0">
                          <a:effectLst/>
                        </a:rPr>
                        <a:t>N</a:t>
                      </a:r>
                      <a:r>
                        <a:rPr lang="en-US" sz="2000" spc="15" dirty="0" smtClean="0">
                          <a:effectLst/>
                        </a:rPr>
                        <a:t>T</a:t>
                      </a:r>
                      <a:r>
                        <a:rPr lang="en-US" altLang="zh-TW" sz="2000" spc="0" dirty="0" smtClean="0">
                          <a:effectLst/>
                        </a:rPr>
                        <a:t>)</a:t>
                      </a:r>
                      <a:r>
                        <a:rPr lang="en-US" sz="2000" spc="-385" dirty="0" smtClean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79375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Social Engineering Penetration Testing</a:t>
                      </a:r>
                      <a:r>
                        <a:rPr lang="en-US" sz="2000" spc="15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84455"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Network</a:t>
                      </a:r>
                      <a:r>
                        <a:rPr lang="en-US" sz="2000" spc="-9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Penetration</a:t>
                      </a:r>
                      <a:r>
                        <a:rPr lang="en-US" sz="2000" spc="-11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Testing</a:t>
                      </a:r>
                      <a:r>
                        <a:rPr lang="en-US" sz="2000" spc="-13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r>
                        <a:rPr lang="en-US" sz="2000" spc="-12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-</a:t>
                      </a:r>
                      <a:r>
                        <a:rPr lang="en-US" sz="2000" spc="-2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External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marL="79375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Network</a:t>
                      </a:r>
                      <a:r>
                        <a:rPr lang="en-US" sz="2000" spc="-2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Penetration</a:t>
                      </a:r>
                      <a:r>
                        <a:rPr lang="en-US" sz="2000" spc="-5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Testing</a:t>
                      </a:r>
                      <a:r>
                        <a:rPr lang="en-US" sz="2000" spc="-10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r>
                        <a:rPr lang="en-US" sz="2000" spc="-12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-</a:t>
                      </a:r>
                      <a:r>
                        <a:rPr lang="en-US" sz="2000" spc="-2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Internal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</a:tr>
              <a:tr h="263843">
                <a:tc>
                  <a:txBody>
                    <a:bodyPr/>
                    <a:lstStyle/>
                    <a:p>
                      <a:pPr marL="80010" marR="443865">
                        <a:lnSpc>
                          <a:spcPct val="101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Network</a:t>
                      </a:r>
                      <a:r>
                        <a:rPr lang="en-US" sz="2000" spc="-8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Penetration</a:t>
                      </a:r>
                      <a:r>
                        <a:rPr lang="en-US" sz="2000" spc="-11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Testing</a:t>
                      </a:r>
                      <a:r>
                        <a:rPr lang="en-US" sz="2000" spc="-13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r>
                        <a:rPr lang="en-US" sz="2000" spc="-14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-</a:t>
                      </a:r>
                      <a:r>
                        <a:rPr lang="en-US" sz="2000" spc="-21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Perimeter Devices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70485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Web Application  Penetration Testing</a:t>
                      </a:r>
                      <a:r>
                        <a:rPr lang="en-US" sz="2000" spc="6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4930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Data base Penetration  Testing</a:t>
                      </a:r>
                      <a:r>
                        <a:rPr lang="en-US" sz="2000" spc="-7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226695">
                <a:tc>
                  <a:txBody>
                    <a:bodyPr/>
                    <a:lstStyle/>
                    <a:p>
                      <a:pPr marL="66040"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Wireless  Penetration  Testing</a:t>
                      </a:r>
                      <a:r>
                        <a:rPr lang="en-US" sz="2000" spc="-160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66040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 Penetration Testing</a:t>
                      </a:r>
                      <a:r>
                        <a:rPr lang="en-US" sz="2000" spc="26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Methodology</a:t>
                      </a:r>
                      <a:endParaRPr lang="zh-TW" sz="20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66040">
                        <a:spcBef>
                          <a:spcPts val="59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FF00"/>
                          </a:solidFill>
                          <a:effectLst/>
                        </a:rPr>
                        <a:t>Report Writing and Post Testing</a:t>
                      </a:r>
                      <a:r>
                        <a:rPr lang="en-US" sz="2000" spc="30" dirty="0">
                          <a:solidFill>
                            <a:srgbClr val="FFFF00"/>
                          </a:solidFill>
                          <a:effectLst/>
                        </a:rPr>
                        <a:t>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effectLst/>
                        </a:rPr>
                        <a:t>Actions</a:t>
                      </a:r>
                      <a:endParaRPr lang="zh-TW" sz="20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790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22811" y="808425"/>
            <a:ext cx="11328162" cy="24467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5738527" y="5034905"/>
            <a:ext cx="6028023" cy="15109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8086" b="28292"/>
          <a:stretch/>
        </p:blipFill>
        <p:spPr>
          <a:xfrm>
            <a:off x="5710894" y="3342913"/>
            <a:ext cx="6083287" cy="1359149"/>
          </a:xfrm>
          <a:prstGeom prst="rect">
            <a:avLst/>
          </a:prstGeom>
        </p:spPr>
      </p:pic>
      <p:pic>
        <p:nvPicPr>
          <p:cNvPr id="1030" name="Picture 6" descr="「windows 7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41" y="5159240"/>
            <a:ext cx="2524449" cy="12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5241630" y="1892933"/>
            <a:ext cx="1434257" cy="6415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364" y="1049399"/>
            <a:ext cx="3627120" cy="20402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932" y="5104553"/>
            <a:ext cx="2057400" cy="1371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576" y="1061684"/>
            <a:ext cx="3605279" cy="2027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3537" y="100539"/>
            <a:ext cx="45416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/>
              <a:t>課程模組</a:t>
            </a:r>
            <a:r>
              <a:rPr lang="en-US" altLang="zh-TW" sz="4000" dirty="0"/>
              <a:t>: </a:t>
            </a:r>
            <a:r>
              <a:rPr lang="zh-TW" altLang="en-US" sz="4000" dirty="0"/>
              <a:t>系統安全</a:t>
            </a:r>
          </a:p>
        </p:txBody>
      </p:sp>
      <p:sp>
        <p:nvSpPr>
          <p:cNvPr id="11" name="矩形 10"/>
          <p:cNvSpPr/>
          <p:nvPr/>
        </p:nvSpPr>
        <p:spPr>
          <a:xfrm>
            <a:off x="186161" y="3322855"/>
            <a:ext cx="527617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課程需知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zh-TW" altLang="en-US" sz="1600" dirty="0"/>
              <a:t>需熟悉</a:t>
            </a:r>
            <a:r>
              <a:rPr lang="en-US" altLang="zh-TW" sz="1600" dirty="0" err="1"/>
              <a:t>linux</a:t>
            </a:r>
            <a:r>
              <a:rPr lang="zh-TW" altLang="en-US" sz="1600" dirty="0"/>
              <a:t>基本指令</a:t>
            </a:r>
            <a:r>
              <a:rPr lang="en-US" altLang="zh-TW" sz="1600" dirty="0"/>
              <a:t>{</a:t>
            </a:r>
            <a:r>
              <a:rPr lang="zh-TW" altLang="en-US" sz="1600" dirty="0"/>
              <a:t>上過第二</a:t>
            </a:r>
            <a:r>
              <a:rPr lang="zh-TW" altLang="en-US" sz="1600" dirty="0" smtClean="0"/>
              <a:t>週</a:t>
            </a:r>
            <a:r>
              <a:rPr lang="en-US" altLang="zh-TW" sz="1600" dirty="0" smtClean="0"/>
              <a:t>Linux</a:t>
            </a:r>
            <a:r>
              <a:rPr lang="zh-TW" altLang="en-US" sz="1600" dirty="0"/>
              <a:t>安全測試基礎即可</a:t>
            </a:r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Kali Linux{</a:t>
            </a:r>
            <a:r>
              <a:rPr lang="zh-TW" altLang="en-US" sz="1600" dirty="0"/>
              <a:t>預設帳密</a:t>
            </a:r>
            <a:r>
              <a:rPr lang="en-US" altLang="zh-TW" sz="1600" dirty="0"/>
              <a:t>: root/</a:t>
            </a:r>
            <a:r>
              <a:rPr lang="en-US" altLang="zh-TW" sz="1600" dirty="0" err="1"/>
              <a:t>toor</a:t>
            </a:r>
            <a:r>
              <a:rPr lang="en-US" altLang="zh-TW" sz="1600" dirty="0" smtClean="0"/>
              <a:t>}</a:t>
            </a:r>
          </a:p>
          <a:p>
            <a:endParaRPr lang="en-US" altLang="zh-TW" dirty="0"/>
          </a:p>
          <a:p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上完這課程模組後</a:t>
            </a:r>
            <a:r>
              <a:rPr lang="en-US" altLang="zh-TW" dirty="0"/>
              <a:t>,</a:t>
            </a:r>
            <a:r>
              <a:rPr lang="zh-TW" altLang="en-US" dirty="0"/>
              <a:t>學生要</a:t>
            </a:r>
            <a:r>
              <a:rPr lang="zh-TW" altLang="en-US" dirty="0" smtClean="0"/>
              <a:t>會</a:t>
            </a:r>
            <a:endParaRPr lang="zh-TW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了解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滲透測試</a:t>
            </a:r>
            <a:r>
              <a:rPr lang="zh-TW" altLang="en-US" dirty="0"/>
              <a:t>的觀念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/>
              <a:t>Nmap</a:t>
            </a:r>
            <a:r>
              <a:rPr lang="en-US" altLang="zh-TW" dirty="0"/>
              <a:t> </a:t>
            </a:r>
            <a:r>
              <a:rPr lang="zh-TW" altLang="en-US" dirty="0"/>
              <a:t>服務掃描實測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/>
              <a:t>Nmap</a:t>
            </a:r>
            <a:r>
              <a:rPr lang="en-US" altLang="zh-TW" dirty="0"/>
              <a:t> NSE</a:t>
            </a:r>
            <a:r>
              <a:rPr lang="zh-TW" altLang="en-US" dirty="0"/>
              <a:t>單一漏洞掃描實測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使用</a:t>
            </a:r>
            <a:r>
              <a:rPr lang="en-US" altLang="zh-TW" dirty="0" err="1"/>
              <a:t>metasploit</a:t>
            </a:r>
            <a:r>
              <a:rPr lang="zh-TW" altLang="en-US" dirty="0"/>
              <a:t>進行</a:t>
            </a:r>
            <a:r>
              <a:rPr lang="en-US" altLang="zh-TW" dirty="0"/>
              <a:t>Windows </a:t>
            </a:r>
            <a:r>
              <a:rPr lang="zh-TW" altLang="en-US" dirty="0"/>
              <a:t>滲透測試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/>
              <a:t>使用</a:t>
            </a:r>
            <a:r>
              <a:rPr lang="en-US" altLang="zh-TW" dirty="0" err="1"/>
              <a:t>Metepreter</a:t>
            </a:r>
            <a:r>
              <a:rPr lang="zh-TW" altLang="en-US" dirty="0"/>
              <a:t>指令操控遠端被入侵的</a:t>
            </a:r>
            <a:r>
              <a:rPr lang="en-US" altLang="zh-TW" dirty="0"/>
              <a:t>Windows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Windows</a:t>
            </a:r>
            <a:r>
              <a:rPr lang="zh-TW" altLang="en-US" dirty="0"/>
              <a:t>的防護技術</a:t>
            </a:r>
          </a:p>
        </p:txBody>
      </p:sp>
      <p:sp>
        <p:nvSpPr>
          <p:cNvPr id="12" name="矩形 11"/>
          <p:cNvSpPr/>
          <p:nvPr/>
        </p:nvSpPr>
        <p:spPr>
          <a:xfrm>
            <a:off x="5394974" y="312464"/>
            <a:ext cx="5372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https://github.com/HappyHackingHigh/MyFirstSecurity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757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錄影教學</a:t>
            </a:r>
            <a:r>
              <a:rPr lang="en-US" altLang="zh-TW" dirty="0" smtClean="0"/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系統</a:t>
            </a:r>
            <a:r>
              <a:rPr lang="zh-TW" altLang="en-US" dirty="0" smtClean="0"/>
              <a:t>漏洞掃描器</a:t>
            </a:r>
            <a:endParaRPr lang="zh-TW" altLang="en-US" dirty="0"/>
          </a:p>
        </p:txBody>
      </p:sp>
      <p:graphicFrame>
        <p:nvGraphicFramePr>
          <p:cNvPr id="4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162502"/>
              </p:ext>
            </p:extLst>
          </p:nvPr>
        </p:nvGraphicFramePr>
        <p:xfrm>
          <a:off x="755822" y="1690688"/>
          <a:ext cx="5257800" cy="4859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373801">
                <a:tc>
                  <a:txBody>
                    <a:bodyPr/>
                    <a:lstStyle/>
                    <a:p>
                      <a:r>
                        <a:rPr lang="en-US" altLang="zh-TW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Vulnerability Scanner </a:t>
                      </a:r>
                      <a:endParaRPr lang="zh-TW" altLang="en-US" dirty="0"/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Mcafee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Vulnerability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Manager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Tenable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SecurityCenter</a:t>
                      </a:r>
                      <a:endParaRPr lang="en-US" altLang="zh-TW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VAS</a:t>
                      </a: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Retina</a:t>
                      </a: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Baseline Security Analyzer (MBSA)</a:t>
                      </a: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Nexpose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Community Edition</a:t>
                      </a: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SecureCheq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QualysGuard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Security and Compliance Suite</a:t>
                      </a:r>
                      <a:endParaRPr lang="zh-TW" altLang="en-US" b="0" dirty="0" smtClean="0"/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Lynis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PatchLink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Scan</a:t>
                      </a:r>
                      <a:endParaRPr lang="zh-TW" altLang="en-US" dirty="0"/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Shadow Security Scanner</a:t>
                      </a:r>
                      <a:endParaRPr lang="zh-TW" altLang="en-US" b="0" dirty="0"/>
                    </a:p>
                  </a:txBody>
                  <a:tcPr/>
                </a:tc>
              </a:tr>
              <a:tr h="373801">
                <a:tc>
                  <a:txBody>
                    <a:bodyPr/>
                    <a:lstStyle/>
                    <a:p>
                      <a:r>
                        <a:rPr lang="en-US" altLang="zh-TW" sz="1800" b="1" i="0" kern="1200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Nessus</a:t>
                      </a:r>
                      <a:endParaRPr lang="zh-TW" altLang="en-US" b="1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ãOpen VA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51" y="2421924"/>
            <a:ext cx="3634472" cy="137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>
            <a:stCxn id="1026" idx="3"/>
          </p:cNvCxnSpPr>
          <p:nvPr/>
        </p:nvCxnSpPr>
        <p:spPr>
          <a:xfrm flipV="1">
            <a:off x="6854523" y="3108732"/>
            <a:ext cx="107696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222" y="2265276"/>
            <a:ext cx="2314973" cy="13021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21" y="4915082"/>
            <a:ext cx="2327432" cy="1551621"/>
          </a:xfrm>
          <a:prstGeom prst="rect">
            <a:avLst/>
          </a:prstGeom>
        </p:spPr>
      </p:pic>
      <p:pic>
        <p:nvPicPr>
          <p:cNvPr id="10" name="Picture 6" descr="「windows 7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221" y="3662522"/>
            <a:ext cx="2314973" cy="115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221" y="1087538"/>
            <a:ext cx="2560211" cy="9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308" y="101514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CIIP</a:t>
            </a:r>
            <a:br>
              <a:rPr lang="en-US" altLang="zh-TW" dirty="0" smtClean="0"/>
            </a:br>
            <a:r>
              <a:rPr lang="en-US" altLang="zh-TW" dirty="0" smtClean="0"/>
              <a:t>Critical </a:t>
            </a:r>
            <a:r>
              <a:rPr lang="en-US" altLang="zh-TW" dirty="0"/>
              <a:t>information infrastructures protection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0449" y="1427077"/>
            <a:ext cx="5142470" cy="4593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《</a:t>
            </a:r>
            <a:r>
              <a:rPr lang="zh-TW" altLang="en-US" dirty="0"/>
              <a:t>零日網路戰</a:t>
            </a:r>
            <a:r>
              <a:rPr lang="en-US" altLang="zh-TW" dirty="0"/>
              <a:t>Zero Days</a:t>
            </a:r>
            <a:r>
              <a:rPr lang="en-US" altLang="zh-TW" dirty="0" smtClean="0"/>
              <a:t>》</a:t>
            </a:r>
            <a:r>
              <a:rPr lang="zh-TW" altLang="en-US" dirty="0" smtClean="0"/>
              <a:t>紀錄片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6307" y="1886465"/>
            <a:ext cx="116256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柏林影展紀錄片揭露超級病毒 </a:t>
            </a:r>
            <a:r>
              <a:rPr lang="en-US" altLang="zh-TW" dirty="0" err="1"/>
              <a:t>Stuxnet</a:t>
            </a:r>
            <a:r>
              <a:rPr lang="zh-TW" altLang="en-US" dirty="0"/>
              <a:t>，其背後屬於對伊朗戰爭的一環。假若伊朗核子危機不能用政治手段解決，美國與以色列將對伊朗的網路，包括民生設施展開攻擊。想不到以色列坐不住，先用 </a:t>
            </a:r>
            <a:r>
              <a:rPr lang="en-US" altLang="zh-TW" dirty="0" err="1"/>
              <a:t>Stuxnet</a:t>
            </a:r>
            <a:r>
              <a:rPr lang="en-US" altLang="zh-TW" dirty="0"/>
              <a:t> </a:t>
            </a:r>
            <a:r>
              <a:rPr lang="zh-TW" altLang="en-US" dirty="0"/>
              <a:t>病毒對付伊朗，導致美以合作的網路攻擊手段曝光，比原先想得更為巨大。各國知道 </a:t>
            </a:r>
            <a:r>
              <a:rPr lang="en-US" altLang="zh-TW" dirty="0" err="1"/>
              <a:t>Stuxnet</a:t>
            </a:r>
            <a:r>
              <a:rPr lang="en-US" altLang="zh-TW" dirty="0"/>
              <a:t> </a:t>
            </a:r>
            <a:r>
              <a:rPr lang="zh-TW" altLang="en-US" dirty="0"/>
              <a:t>的威力後，也許會引發網攻的軍備競賽。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8" y="3212028"/>
            <a:ext cx="1960667" cy="13081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6465" y="2882005"/>
            <a:ext cx="94613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/>
              <a:t>一個</a:t>
            </a:r>
            <a:r>
              <a:rPr lang="zh-TW" altLang="en-US" sz="1200" dirty="0"/>
              <a:t>被設計為代表「震網」病毒的標誌。</a:t>
            </a:r>
          </a:p>
          <a:p>
            <a:r>
              <a:rPr lang="zh-TW" altLang="en-US" sz="1200" dirty="0"/>
              <a:t>震網（</a:t>
            </a:r>
            <a:r>
              <a:rPr lang="en-US" altLang="zh-TW" sz="1200" dirty="0" err="1"/>
              <a:t>Stuxnet</a:t>
            </a:r>
            <a:r>
              <a:rPr lang="zh-TW" altLang="en-US" sz="1200" dirty="0"/>
              <a:t>），又稱作超級工廠，是一種</a:t>
            </a:r>
            <a:r>
              <a:rPr lang="en-US" altLang="zh-TW" sz="1200" dirty="0"/>
              <a:t>Windows</a:t>
            </a:r>
            <a:r>
              <a:rPr lang="zh-TW" altLang="en-US" sz="1200" dirty="0"/>
              <a:t>平台上的電腦蠕蟲</a:t>
            </a:r>
            <a:r>
              <a:rPr lang="zh-TW" altLang="en-US" sz="1200" dirty="0" smtClean="0"/>
              <a:t>，</a:t>
            </a:r>
            <a:endParaRPr lang="en-US" altLang="zh-TW" sz="1200" dirty="0" smtClean="0"/>
          </a:p>
          <a:p>
            <a:r>
              <a:rPr lang="en-US" altLang="zh-TW" sz="1200" dirty="0" smtClean="0"/>
              <a:t>2010</a:t>
            </a:r>
            <a:r>
              <a:rPr lang="zh-TW" altLang="en-US" sz="1200" dirty="0"/>
              <a:t>年</a:t>
            </a:r>
            <a:r>
              <a:rPr lang="en-US" altLang="zh-TW" sz="1200" dirty="0"/>
              <a:t>6</a:t>
            </a:r>
            <a:r>
              <a:rPr lang="zh-TW" altLang="en-US" sz="1200" dirty="0"/>
              <a:t>月首次被白俄羅斯安全公司</a:t>
            </a:r>
            <a:r>
              <a:rPr lang="en-US" altLang="zh-TW" sz="1200" dirty="0" err="1"/>
              <a:t>VirusBlokAda</a:t>
            </a:r>
            <a:r>
              <a:rPr lang="zh-TW" altLang="en-US" sz="1200" dirty="0"/>
              <a:t>發現，其名稱是從代碼中的關鍵字得來</a:t>
            </a:r>
            <a:r>
              <a:rPr lang="zh-TW" altLang="en-US" sz="1200" dirty="0" smtClean="0"/>
              <a:t>，</a:t>
            </a:r>
            <a:endParaRPr lang="en-US" altLang="zh-TW" sz="1200" dirty="0" smtClean="0"/>
          </a:p>
          <a:p>
            <a:r>
              <a:rPr lang="zh-TW" altLang="en-US" sz="1200" dirty="0" smtClean="0"/>
              <a:t>它的</a:t>
            </a:r>
            <a:r>
              <a:rPr lang="zh-TW" altLang="en-US" sz="1200" dirty="0"/>
              <a:t>傳播是從</a:t>
            </a:r>
            <a:r>
              <a:rPr lang="en-US" altLang="zh-TW" sz="1200" dirty="0"/>
              <a:t>2009</a:t>
            </a:r>
            <a:r>
              <a:rPr lang="zh-TW" altLang="en-US" sz="1200" dirty="0"/>
              <a:t>年</a:t>
            </a:r>
            <a:r>
              <a:rPr lang="en-US" altLang="zh-TW" sz="1200" dirty="0"/>
              <a:t>6</a:t>
            </a:r>
            <a:r>
              <a:rPr lang="zh-TW" altLang="en-US" sz="1200" dirty="0"/>
              <a:t>月開始甚至更早，首次大範圍報導的是</a:t>
            </a:r>
            <a:r>
              <a:rPr lang="en-US" altLang="zh-TW" sz="1200" dirty="0"/>
              <a:t>Brian Krebs</a:t>
            </a:r>
            <a:r>
              <a:rPr lang="zh-TW" altLang="en-US" sz="1200" dirty="0"/>
              <a:t>的安全部落格</a:t>
            </a:r>
            <a:r>
              <a:rPr lang="zh-TW" altLang="en-US" sz="1200" dirty="0" smtClean="0"/>
              <a:t>。</a:t>
            </a:r>
            <a:endParaRPr lang="en-US" altLang="zh-TW" sz="1200" dirty="0" smtClean="0"/>
          </a:p>
          <a:p>
            <a:r>
              <a:rPr lang="zh-TW" altLang="en-US" sz="1200" dirty="0" smtClean="0"/>
              <a:t>它</a:t>
            </a:r>
            <a:r>
              <a:rPr lang="zh-TW" altLang="en-US" sz="1200" dirty="0"/>
              <a:t>是首個針對</a:t>
            </a:r>
            <a:r>
              <a:rPr lang="zh-TW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工業控制系統</a:t>
            </a:r>
            <a:r>
              <a:rPr lang="zh-TW" altLang="en-US" sz="1200" dirty="0"/>
              <a:t>的蠕蟲病毒</a:t>
            </a:r>
            <a:r>
              <a:rPr lang="zh-TW" altLang="en-US" sz="1200" dirty="0" smtClean="0"/>
              <a:t>，利用</a:t>
            </a:r>
            <a:r>
              <a:rPr lang="zh-TW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西門子公司控制系統（</a:t>
            </a:r>
            <a:r>
              <a:rPr lang="en-US" altLang="zh-TW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SIMATIC </a:t>
            </a:r>
            <a:r>
              <a:rPr lang="en-US" altLang="zh-TW" sz="1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WinCC</a:t>
            </a:r>
            <a:r>
              <a:rPr lang="en-US" altLang="zh-TW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/Step7</a:t>
            </a:r>
            <a:r>
              <a:rPr lang="zh-TW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TW" altLang="en-US" sz="1200" dirty="0"/>
              <a:t>存在的漏洞感染資料採集與監控系統（</a:t>
            </a:r>
            <a:r>
              <a:rPr lang="en-US" altLang="zh-TW" sz="1200" dirty="0"/>
              <a:t>SCADA</a:t>
            </a:r>
            <a:r>
              <a:rPr lang="zh-TW" altLang="en-US" sz="1200" dirty="0"/>
              <a:t>），</a:t>
            </a:r>
            <a:r>
              <a:rPr lang="en-US" altLang="zh-TW" sz="1200" dirty="0" smtClean="0"/>
              <a:t>[</a:t>
            </a:r>
            <a:r>
              <a:rPr lang="zh-TW" altLang="en-US" sz="1200" dirty="0" smtClean="0"/>
              <a:t>能</a:t>
            </a:r>
            <a:r>
              <a:rPr lang="zh-TW" altLang="en-US" sz="1200" dirty="0"/>
              <a:t>向</a:t>
            </a:r>
            <a:r>
              <a:rPr lang="zh-TW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可程式化邏輯控制器（</a:t>
            </a:r>
            <a:r>
              <a:rPr lang="en-US" altLang="zh-TW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PLCs</a:t>
            </a:r>
            <a:r>
              <a:rPr lang="zh-TW" alt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TW" altLang="en-US" sz="1200" dirty="0"/>
              <a:t>寫入代碼並將代碼隱藏</a:t>
            </a:r>
            <a:r>
              <a:rPr lang="zh-TW" altLang="en-US" sz="1200" dirty="0" smtClean="0"/>
              <a:t>。</a:t>
            </a:r>
            <a:endParaRPr lang="en-US" altLang="zh-TW" sz="1200" dirty="0"/>
          </a:p>
          <a:p>
            <a:endParaRPr lang="en-US" altLang="zh-TW" sz="1200" dirty="0"/>
          </a:p>
          <a:p>
            <a:r>
              <a:rPr lang="zh-TW" altLang="en-US" sz="1200" dirty="0"/>
              <a:t>這是有史以來第一個包含</a:t>
            </a:r>
            <a:r>
              <a:rPr lang="en-US" altLang="zh-TW" sz="1200" dirty="0"/>
              <a:t>PLC Rootkit</a:t>
            </a:r>
            <a:r>
              <a:rPr lang="zh-TW" altLang="en-US" sz="1200" dirty="0"/>
              <a:t>的電腦蠕蟲</a:t>
            </a:r>
            <a:r>
              <a:rPr lang="zh-TW" altLang="en-US" sz="1200" dirty="0" smtClean="0"/>
              <a:t>，也是</a:t>
            </a:r>
            <a:r>
              <a:rPr lang="zh-TW" altLang="en-US" sz="1200" dirty="0"/>
              <a:t>已知的第一個以關鍵工業基礎設施為目標的蠕蟲</a:t>
            </a:r>
            <a:r>
              <a:rPr lang="zh-TW" altLang="en-US" sz="1200" dirty="0" smtClean="0"/>
              <a:t>。</a:t>
            </a:r>
            <a:endParaRPr lang="en-US" altLang="zh-TW" sz="1200" dirty="0"/>
          </a:p>
          <a:p>
            <a:r>
              <a:rPr lang="zh-TW" altLang="en-US" sz="1200" dirty="0" smtClean="0"/>
              <a:t>此外</a:t>
            </a:r>
            <a:r>
              <a:rPr lang="zh-TW" altLang="en-US" sz="1200" dirty="0"/>
              <a:t>，該蠕蟲的可能目標為伊朗使用西門子控制系統的高價值基礎設施</a:t>
            </a:r>
            <a:r>
              <a:rPr lang="zh-TW" altLang="en-US" sz="1200" dirty="0" smtClean="0"/>
              <a:t>。</a:t>
            </a:r>
            <a:endParaRPr lang="en-US" altLang="zh-TW" sz="1200" dirty="0"/>
          </a:p>
          <a:p>
            <a:r>
              <a:rPr lang="zh-TW" altLang="en-US" sz="1200" dirty="0" smtClean="0"/>
              <a:t>據</a:t>
            </a:r>
            <a:r>
              <a:rPr lang="zh-TW" altLang="en-US" sz="1200" dirty="0"/>
              <a:t>報導，該蠕蟲病毒可能已感染並破壞了伊朗納坦茲的核設施</a:t>
            </a:r>
            <a:r>
              <a:rPr lang="zh-TW" altLang="en-US" sz="1200" dirty="0" smtClean="0"/>
              <a:t>，並</a:t>
            </a:r>
            <a:r>
              <a:rPr lang="zh-TW" altLang="en-US" sz="1200" dirty="0"/>
              <a:t>最終使伊朗的布希爾核電站推遲啟動</a:t>
            </a:r>
            <a:r>
              <a:rPr lang="zh-TW" altLang="en-US" sz="1200" dirty="0" smtClean="0"/>
              <a:t>。</a:t>
            </a:r>
            <a:endParaRPr lang="en-US" altLang="zh-TW" sz="1200" dirty="0"/>
          </a:p>
          <a:p>
            <a:r>
              <a:rPr lang="zh-TW" altLang="en-US" sz="1200" dirty="0" smtClean="0"/>
              <a:t>不過</a:t>
            </a:r>
            <a:r>
              <a:rPr lang="zh-TW" altLang="en-US" sz="1200" dirty="0"/>
              <a:t>西門子公司表示，該蠕蟲事實上並沒有造成任何損害</a:t>
            </a:r>
            <a:r>
              <a:rPr lang="zh-TW" altLang="en-US" sz="1200" dirty="0" smtClean="0"/>
              <a:t>。</a:t>
            </a:r>
            <a:endParaRPr lang="en-US" altLang="zh-TW" sz="1200" dirty="0"/>
          </a:p>
          <a:p>
            <a:endParaRPr lang="en-US" altLang="zh-TW" sz="1200" dirty="0"/>
          </a:p>
          <a:p>
            <a:r>
              <a:rPr lang="zh-TW" altLang="en-US" sz="1200" dirty="0"/>
              <a:t>賽門鐵克安全回應中心進階主任凱文</a:t>
            </a:r>
            <a:r>
              <a:rPr lang="en-US" altLang="zh-TW" sz="1200" dirty="0"/>
              <a:t>·</a:t>
            </a:r>
            <a:r>
              <a:rPr lang="zh-TW" altLang="en-US" sz="1200" dirty="0"/>
              <a:t>霍根（</a:t>
            </a:r>
            <a:r>
              <a:rPr lang="en-US" altLang="zh-TW" sz="1200" dirty="0"/>
              <a:t>Kevin Hogan</a:t>
            </a:r>
            <a:r>
              <a:rPr lang="zh-TW" altLang="en-US" sz="1200" dirty="0"/>
              <a:t>）指出，在伊朗約</a:t>
            </a:r>
            <a:r>
              <a:rPr lang="en-US" altLang="zh-TW" sz="1200" dirty="0"/>
              <a:t>60%</a:t>
            </a:r>
            <a:r>
              <a:rPr lang="zh-TW" altLang="en-US" sz="1200" dirty="0"/>
              <a:t>的個人電腦被感染，這意味著其目標是當地的工業基礎設施。</a:t>
            </a:r>
            <a:r>
              <a:rPr lang="en-US" altLang="zh-TW" sz="1200" dirty="0"/>
              <a:t>[12]</a:t>
            </a:r>
            <a:r>
              <a:rPr lang="zh-TW" altLang="en-US" sz="1200" dirty="0"/>
              <a:t>俄羅斯安全公司卡巴斯基實驗室發布了一個聲明，認為</a:t>
            </a:r>
            <a:r>
              <a:rPr lang="en-US" altLang="zh-TW" sz="1200" dirty="0" err="1"/>
              <a:t>Stuxnet</a:t>
            </a:r>
            <a:r>
              <a:rPr lang="zh-TW" altLang="en-US" sz="1200" dirty="0"/>
              <a:t>蠕蟲「是一種十分有效並且可怕的網路武器原型，這種網路武器將導致世界上新的軍備競賽，一場網路軍備競賽時代的到來。」並認為「除非有國家和政府的支援和協助，否則很難發動如此規模的攻擊。」伊朗成為了真實網路戰的第一個目標。</a:t>
            </a:r>
          </a:p>
        </p:txBody>
      </p:sp>
      <p:sp>
        <p:nvSpPr>
          <p:cNvPr id="7" name="矩形 6"/>
          <p:cNvSpPr/>
          <p:nvPr/>
        </p:nvSpPr>
        <p:spPr>
          <a:xfrm>
            <a:off x="296561" y="6008060"/>
            <a:ext cx="11681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它是一組非常「乾淨」，沒有多餘程式碼，難以追蹤的病毒，比一般病毒大 </a:t>
            </a:r>
            <a:r>
              <a:rPr lang="en-US" altLang="zh-TW" sz="1200" dirty="0"/>
              <a:t>20 </a:t>
            </a:r>
            <a:r>
              <a:rPr lang="zh-TW" altLang="en-US" sz="1200" dirty="0"/>
              <a:t>倍，裡面塞了四組具完整攻擊能力的「零日」模組，並且完全針對工業設施攻擊。這些資安公司員工看到它時都驚呼「超級不妙」，平常他們處理一個病毒只要幾分鐘，但這次卻花了ㄧ個多月，才能理解裡面的「基本架構」；此外 </a:t>
            </a:r>
            <a:r>
              <a:rPr lang="en-US" altLang="zh-TW" sz="1200" dirty="0" err="1"/>
              <a:t>Stuxnet</a:t>
            </a:r>
            <a:r>
              <a:rPr lang="en-US" altLang="zh-TW" sz="1200" dirty="0"/>
              <a:t> </a:t>
            </a:r>
            <a:r>
              <a:rPr lang="zh-TW" altLang="en-US" sz="1200" dirty="0"/>
              <a:t>還偽裝成 </a:t>
            </a:r>
            <a:r>
              <a:rPr lang="en-US" altLang="zh-TW" sz="1200" dirty="0" err="1"/>
              <a:t>Realtek</a:t>
            </a:r>
            <a:r>
              <a:rPr lang="en-US" altLang="zh-TW" sz="1200" dirty="0"/>
              <a:t> </a:t>
            </a:r>
            <a:r>
              <a:rPr lang="zh-TW" altLang="en-US" sz="1200" dirty="0"/>
              <a:t>與 </a:t>
            </a:r>
            <a:r>
              <a:rPr lang="en-US" altLang="zh-TW" sz="1200" dirty="0" err="1"/>
              <a:t>JMicron</a:t>
            </a:r>
            <a:r>
              <a:rPr lang="en-US" altLang="zh-TW" sz="1200" dirty="0"/>
              <a:t> </a:t>
            </a:r>
            <a:r>
              <a:rPr lang="zh-TW" altLang="en-US" sz="1200" dirty="0"/>
              <a:t>兩家台灣竹科公司的數位簽章，以繞過安全產品的檢測並在短期內不被發現。</a:t>
            </a:r>
          </a:p>
        </p:txBody>
      </p:sp>
    </p:spTree>
    <p:extLst>
      <p:ext uri="{BB962C8B-B14F-4D97-AF65-F5344CB8AC3E}">
        <p14:creationId xmlns:p14="http://schemas.microsoft.com/office/powerpoint/2010/main" val="3834714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3" y="197321"/>
            <a:ext cx="8286750" cy="6315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6032" y="197321"/>
            <a:ext cx="77188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美國成立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網戰司令部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，並與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NSA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CIA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，跟以色列著名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網軍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8200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部隊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開始執行「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Olympic Games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」，透過縝密計畫感染核電廠電腦，破壞濃縮鈾離心機。</a:t>
            </a:r>
          </a:p>
        </p:txBody>
      </p:sp>
      <p:sp>
        <p:nvSpPr>
          <p:cNvPr id="8" name="矩形 7"/>
          <p:cNvSpPr/>
          <p:nvPr/>
        </p:nvSpPr>
        <p:spPr>
          <a:xfrm>
            <a:off x="7182508" y="6488668"/>
            <a:ext cx="494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https://www.inside.com.tw/2016/08/16/zero-days</a:t>
            </a:r>
          </a:p>
        </p:txBody>
      </p:sp>
      <p:sp>
        <p:nvSpPr>
          <p:cNvPr id="9" name="矩形 8"/>
          <p:cNvSpPr/>
          <p:nvPr/>
        </p:nvSpPr>
        <p:spPr>
          <a:xfrm>
            <a:off x="9028670" y="2687248"/>
            <a:ext cx="227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電腦病毒已貨真價實成為國家級的武器，核彈尚有國際條約維持平衡，但網路戰爭呢？目前依舊毫無政治力可以制約</a:t>
            </a:r>
          </a:p>
        </p:txBody>
      </p:sp>
    </p:spTree>
    <p:extLst>
      <p:ext uri="{BB962C8B-B14F-4D97-AF65-F5344CB8AC3E}">
        <p14:creationId xmlns:p14="http://schemas.microsoft.com/office/powerpoint/2010/main" val="1335027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032" y="451707"/>
            <a:ext cx="7642638" cy="63215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91751" y="361091"/>
            <a:ext cx="3334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發電廠的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SCADA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7136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zh.wikipedia.org/wiki/</a:t>
            </a:r>
            <a:r>
              <a:rPr lang="zh-TW" altLang="en-US" dirty="0"/>
              <a:t>資料採集與監控系統</a:t>
            </a:r>
          </a:p>
        </p:txBody>
      </p:sp>
      <p:sp>
        <p:nvSpPr>
          <p:cNvPr id="7" name="矩形 6"/>
          <p:cNvSpPr/>
          <p:nvPr/>
        </p:nvSpPr>
        <p:spPr>
          <a:xfrm>
            <a:off x="354228" y="585402"/>
            <a:ext cx="34846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資料採集與監控系統（英語：</a:t>
            </a:r>
            <a:r>
              <a:rPr lang="en-US" altLang="zh-TW" dirty="0"/>
              <a:t>supervisory control and data acquisition</a:t>
            </a:r>
            <a:r>
              <a:rPr lang="zh-TW" altLang="en-US" dirty="0"/>
              <a:t>，縮寫為</a:t>
            </a:r>
            <a:r>
              <a:rPr lang="en-US" altLang="zh-TW" dirty="0"/>
              <a:t>SCADA</a:t>
            </a:r>
            <a:r>
              <a:rPr lang="zh-TW" altLang="en-US" dirty="0"/>
              <a:t>）一般是有監控程式及資料收集能力的電腦控制系統。可以用在工業程式、基礎設施或是裝置中。</a:t>
            </a:r>
          </a:p>
        </p:txBody>
      </p:sp>
      <p:pic>
        <p:nvPicPr>
          <p:cNvPr id="1026" name="Picture 2" descr="SCADA schematic overview-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4" y="2759675"/>
            <a:ext cx="3746407" cy="28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3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49" y="47406"/>
            <a:ext cx="4068853" cy="17801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49" y="1827529"/>
            <a:ext cx="8177983" cy="49067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52546" y="44500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https://www.ithome.com.tw/news/107294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5043" y="1883725"/>
            <a:ext cx="2833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儲存在</a:t>
            </a:r>
            <a:r>
              <a:rPr lang="en-US" altLang="zh-TW" dirty="0"/>
              <a:t>ATM</a:t>
            </a:r>
            <a:r>
              <a:rPr lang="zh-TW" altLang="en-US" dirty="0"/>
              <a:t>系統的木馬程式，是儲存在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\install</a:t>
            </a:r>
            <a:r>
              <a:rPr lang="zh-TW" altLang="en-US" dirty="0"/>
              <a:t>以及</a:t>
            </a:r>
            <a:r>
              <a:rPr lang="en-US" altLang="zh-TW" dirty="0"/>
              <a:t>C</a:t>
            </a:r>
            <a:r>
              <a:rPr lang="zh-TW" altLang="en-US" dirty="0"/>
              <a:t>：</a:t>
            </a:r>
            <a:r>
              <a:rPr lang="en-US" altLang="zh-TW" dirty="0"/>
              <a:t>\Documents and Setting\Administrator\</a:t>
            </a:r>
            <a:r>
              <a:rPr lang="zh-TW" altLang="en-US" dirty="0"/>
              <a:t>兩個目錄中。</a:t>
            </a:r>
          </a:p>
        </p:txBody>
      </p:sp>
      <p:sp>
        <p:nvSpPr>
          <p:cNvPr id="8" name="矩形 7"/>
          <p:cNvSpPr/>
          <p:nvPr/>
        </p:nvSpPr>
        <p:spPr>
          <a:xfrm>
            <a:off x="314415" y="3361053"/>
            <a:ext cx="2890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駭客再次從遠端登入，開始將木馬程式派送到</a:t>
            </a:r>
            <a:r>
              <a:rPr lang="en-US" altLang="zh-TW" sz="1200" dirty="0"/>
              <a:t>ATM</a:t>
            </a:r>
            <a:r>
              <a:rPr lang="zh-TW" altLang="en-US" sz="1200" dirty="0"/>
              <a:t>設備中，包括了控制</a:t>
            </a:r>
            <a:r>
              <a:rPr lang="en-US" altLang="zh-TW" sz="1200" dirty="0"/>
              <a:t>ATM</a:t>
            </a:r>
            <a:r>
              <a:rPr lang="zh-TW" altLang="en-US" sz="1200" dirty="0"/>
              <a:t>遠端吐鈔程式</a:t>
            </a:r>
            <a:r>
              <a:rPr lang="en-US" altLang="zh-TW" sz="1200" dirty="0"/>
              <a:t>cngdisp.exe</a:t>
            </a:r>
            <a:r>
              <a:rPr lang="zh-TW" altLang="en-US" sz="1200" dirty="0"/>
              <a:t>及</a:t>
            </a:r>
            <a:r>
              <a:rPr lang="en-US" altLang="zh-TW" sz="1200" dirty="0"/>
              <a:t>cngdisp_new.exe</a:t>
            </a:r>
            <a:r>
              <a:rPr lang="zh-TW" altLang="en-US" sz="1200" dirty="0"/>
              <a:t>，以及顯示受駭</a:t>
            </a:r>
            <a:r>
              <a:rPr lang="en-US" altLang="zh-TW" sz="1200" dirty="0"/>
              <a:t>ATM</a:t>
            </a:r>
            <a:r>
              <a:rPr lang="zh-TW" altLang="en-US" sz="1200" dirty="0"/>
              <a:t>資訊的惡意程式</a:t>
            </a:r>
            <a:r>
              <a:rPr lang="en-US" altLang="zh-TW" sz="1200" dirty="0"/>
              <a:t>cnginfo.exe</a:t>
            </a:r>
            <a:r>
              <a:rPr lang="zh-TW" altLang="en-US" sz="1200" dirty="0"/>
              <a:t>。</a:t>
            </a:r>
          </a:p>
          <a:p>
            <a:endParaRPr lang="zh-TW" altLang="en-US" sz="1200" dirty="0"/>
          </a:p>
          <a:p>
            <a:r>
              <a:rPr lang="zh-TW" altLang="en-US" sz="1200" dirty="0"/>
              <a:t>另外還上傳了一個批次檔</a:t>
            </a:r>
            <a:r>
              <a:rPr lang="en-US" altLang="zh-TW" sz="1200" dirty="0"/>
              <a:t>cleanup.bat</a:t>
            </a:r>
            <a:r>
              <a:rPr lang="zh-TW" altLang="en-US" sz="1200" dirty="0"/>
              <a:t>，可用來執行微軟內建加密刪除工具</a:t>
            </a:r>
            <a:r>
              <a:rPr lang="en-US" altLang="zh-TW" sz="1200" dirty="0"/>
              <a:t>sdelete.exe</a:t>
            </a:r>
            <a:r>
              <a:rPr lang="zh-TW" altLang="en-US" sz="1200" dirty="0"/>
              <a:t>，銷毀所有木馬程式。</a:t>
            </a:r>
          </a:p>
        </p:txBody>
      </p:sp>
      <p:sp>
        <p:nvSpPr>
          <p:cNvPr id="9" name="矩形 8"/>
          <p:cNvSpPr/>
          <p:nvPr/>
        </p:nvSpPr>
        <p:spPr>
          <a:xfrm>
            <a:off x="4780650" y="483706"/>
            <a:ext cx="6801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從銀行治理上，第一銀行一直是模範生，是非常早期就已經取得包括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 27001</a:t>
            </a:r>
            <a:r>
              <a:rPr lang="zh-TW" altLang="en-US" dirty="0"/>
              <a:t>和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 20000</a:t>
            </a:r>
            <a:r>
              <a:rPr lang="zh-TW" altLang="en-US" dirty="0"/>
              <a:t>雙認證的單位，加上金管會對於銀行向來是高度控管，而且一銀在</a:t>
            </a:r>
            <a:r>
              <a:rPr lang="en-US" altLang="zh-TW" dirty="0"/>
              <a:t>ATM</a:t>
            </a:r>
            <a:r>
              <a:rPr lang="zh-TW" altLang="en-US" dirty="0"/>
              <a:t>上，也一直都還是採用</a:t>
            </a:r>
            <a:r>
              <a:rPr lang="en-US" altLang="zh-TW" dirty="0"/>
              <a:t>SNA</a:t>
            </a:r>
            <a:r>
              <a:rPr lang="zh-TW" altLang="en-US" dirty="0"/>
              <a:t>封閉網路架構的銀行，也難怪，爆發</a:t>
            </a:r>
            <a:r>
              <a:rPr lang="en-US" altLang="zh-TW" dirty="0"/>
              <a:t>ATM</a:t>
            </a:r>
            <a:r>
              <a:rPr lang="zh-TW" altLang="en-US" dirty="0"/>
              <a:t>盜領事件時，震驚社會及金融圈。</a:t>
            </a:r>
          </a:p>
        </p:txBody>
      </p:sp>
      <p:sp>
        <p:nvSpPr>
          <p:cNvPr id="10" name="矩形 9"/>
          <p:cNvSpPr/>
          <p:nvPr/>
        </p:nvSpPr>
        <p:spPr>
          <a:xfrm>
            <a:off x="87521" y="5158512"/>
            <a:ext cx="32333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第一銀行旗下某一分行在周一發現分行內的</a:t>
            </a:r>
            <a:r>
              <a:rPr lang="en-US" altLang="zh-TW" sz="1200" dirty="0"/>
              <a:t>ATM</a:t>
            </a:r>
            <a:r>
              <a:rPr lang="zh-TW" altLang="en-US" sz="1200" dirty="0"/>
              <a:t>遭到異常提款，多台</a:t>
            </a:r>
            <a:r>
              <a:rPr lang="en-US" altLang="zh-TW" sz="1200" dirty="0"/>
              <a:t>ATM</a:t>
            </a:r>
            <a:r>
              <a:rPr lang="zh-TW" altLang="en-US" sz="1200" dirty="0"/>
              <a:t>鈔箱遭提領一空，但帳務系統卻未有提款紀錄，經過清查後發現共有</a:t>
            </a:r>
            <a:r>
              <a:rPr lang="en-US" altLang="zh-TW" sz="1200" dirty="0"/>
              <a:t>20</a:t>
            </a:r>
            <a:r>
              <a:rPr lang="zh-TW" altLang="en-US" sz="1200" dirty="0"/>
              <a:t>家分行、</a:t>
            </a:r>
            <a:r>
              <a:rPr lang="en-US" altLang="zh-TW" sz="1200" dirty="0"/>
              <a:t>34</a:t>
            </a:r>
            <a:r>
              <a:rPr lang="zh-TW" altLang="en-US" sz="1200" dirty="0"/>
              <a:t>部</a:t>
            </a:r>
            <a:r>
              <a:rPr lang="en-US" altLang="zh-TW" sz="1200" dirty="0"/>
              <a:t>ATM</a:t>
            </a:r>
            <a:r>
              <a:rPr lang="zh-TW" altLang="en-US" sz="1200" dirty="0"/>
              <a:t>遭盜領，損失</a:t>
            </a:r>
            <a:r>
              <a:rPr lang="en-US" altLang="zh-TW" sz="1200" dirty="0"/>
              <a:t>7000</a:t>
            </a:r>
            <a:r>
              <a:rPr lang="zh-TW" altLang="en-US" sz="1200" dirty="0"/>
              <a:t>餘萬元，調閱監示器畫面歹徒戴口罩與帽子，在沒有插入提款卡或操作</a:t>
            </a:r>
            <a:r>
              <a:rPr lang="en-US" altLang="zh-TW" sz="1200" dirty="0"/>
              <a:t>ATM</a:t>
            </a:r>
            <a:r>
              <a:rPr lang="zh-TW" altLang="en-US" sz="1200" dirty="0"/>
              <a:t>動作下，讓</a:t>
            </a:r>
            <a:r>
              <a:rPr lang="en-US" altLang="zh-TW" sz="1200" dirty="0"/>
              <a:t>ATM</a:t>
            </a:r>
            <a:r>
              <a:rPr lang="zh-TW" altLang="en-US" sz="1200" dirty="0"/>
              <a:t>不斷吐鈔，盜領過程只花費</a:t>
            </a:r>
            <a:r>
              <a:rPr lang="en-US" altLang="zh-TW" sz="1200" dirty="0"/>
              <a:t>5</a:t>
            </a:r>
            <a:r>
              <a:rPr lang="zh-TW" altLang="en-US" sz="1200" dirty="0"/>
              <a:t>到</a:t>
            </a:r>
            <a:r>
              <a:rPr lang="en-US" altLang="zh-TW" sz="1200" dirty="0"/>
              <a:t>10</a:t>
            </a:r>
            <a:r>
              <a:rPr lang="zh-TW" altLang="en-US" sz="1200" dirty="0"/>
              <a:t>分鐘，一銀隨即停用該款</a:t>
            </a:r>
            <a:r>
              <a:rPr lang="en-US" altLang="zh-TW" sz="1200" dirty="0"/>
              <a:t>ATM</a:t>
            </a:r>
            <a:r>
              <a:rPr lang="zh-TW" altLang="en-US" sz="1200" dirty="0"/>
              <a:t>服務，馬上向金管會通報，並向警方報案。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380249" y="1827529"/>
            <a:ext cx="6626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第一銀行</a:t>
            </a:r>
            <a:r>
              <a:rPr lang="en-US" altLang="zh-TW" dirty="0"/>
              <a:t>ATM</a:t>
            </a:r>
            <a:r>
              <a:rPr lang="zh-TW" altLang="en-US" dirty="0"/>
              <a:t>盜領案停用</a:t>
            </a:r>
            <a:r>
              <a:rPr lang="zh-TW" altLang="en-US" dirty="0" smtClean="0"/>
              <a:t>的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萬台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機型</a:t>
            </a:r>
            <a:r>
              <a:rPr lang="zh-TW" altLang="en-US" dirty="0"/>
              <a:t>佔國內總數</a:t>
            </a:r>
            <a:r>
              <a:rPr lang="en-US" altLang="zh-TW" dirty="0"/>
              <a:t>2</a:t>
            </a:r>
            <a:r>
              <a:rPr lang="zh-TW" altLang="en-US" dirty="0"/>
              <a:t>成</a:t>
            </a:r>
          </a:p>
        </p:txBody>
      </p:sp>
    </p:spTree>
    <p:extLst>
      <p:ext uri="{BB962C8B-B14F-4D97-AF65-F5344CB8AC3E}">
        <p14:creationId xmlns:p14="http://schemas.microsoft.com/office/powerpoint/2010/main" val="2057953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64243" cy="1325563"/>
          </a:xfrm>
        </p:spPr>
        <p:txBody>
          <a:bodyPr/>
          <a:lstStyle/>
          <a:p>
            <a:r>
              <a:rPr lang="zh-TW" altLang="en-US" dirty="0"/>
              <a:t> </a:t>
            </a:r>
            <a:r>
              <a:rPr lang="en-US" altLang="zh-TW" dirty="0"/>
              <a:t>2018-07-11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530" y="2149325"/>
            <a:ext cx="9144000" cy="4000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29448" y="10443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駭客入侵底特律加油站，一個半小時免費加油，加油站損失</a:t>
            </a:r>
            <a:r>
              <a:rPr lang="en-US" altLang="zh-TW" dirty="0"/>
              <a:t>600</a:t>
            </a:r>
            <a:r>
              <a:rPr lang="zh-TW" altLang="en-US" dirty="0"/>
              <a:t>加侖</a:t>
            </a:r>
            <a:r>
              <a:rPr lang="zh-TW" altLang="en-US" dirty="0" smtClean="0"/>
              <a:t>汽油</a:t>
            </a:r>
            <a:r>
              <a:rPr lang="en-US" altLang="zh-TW" dirty="0" smtClean="0"/>
              <a:t>=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1,800</a:t>
            </a:r>
            <a:r>
              <a:rPr lang="zh-TW" altLang="en-US" dirty="0"/>
              <a:t>美元</a:t>
            </a:r>
          </a:p>
        </p:txBody>
      </p:sp>
    </p:spTree>
    <p:extLst>
      <p:ext uri="{BB962C8B-B14F-4D97-AF65-F5344CB8AC3E}">
        <p14:creationId xmlns:p14="http://schemas.microsoft.com/office/powerpoint/2010/main" val="3002574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4.itho.me/sites/default/files/styles/picture_size_large/public/field/image/img_20160629_100045.jpg?itok=hMziDKT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70" y="65091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320" y="2224218"/>
            <a:ext cx="7458739" cy="42012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296" y="212809"/>
            <a:ext cx="549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TW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lang="zh-TW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萬監視器成</a:t>
            </a:r>
            <a:r>
              <a:rPr lang="en-US" altLang="zh-TW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DDoS</a:t>
            </a:r>
            <a:r>
              <a:rPr lang="zh-TW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殭屍網路大軍，多數來自台灣 </a:t>
            </a:r>
            <a:r>
              <a:rPr lang="en-US" altLang="zh-TW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en-US" altLang="zh-TW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296" y="582141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82828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2016-06-28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90138" y="247198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https://www.ithome.com.tw/news/106745</a:t>
            </a:r>
          </a:p>
        </p:txBody>
      </p:sp>
    </p:spTree>
    <p:extLst>
      <p:ext uri="{BB962C8B-B14F-4D97-AF65-F5344CB8AC3E}">
        <p14:creationId xmlns:p14="http://schemas.microsoft.com/office/powerpoint/2010/main" val="135167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716816" y="4053016"/>
            <a:ext cx="1034621" cy="5761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C++</a:t>
            </a:r>
            <a:endParaRPr lang="zh-TW" altLang="en-US" sz="3200" dirty="0"/>
          </a:p>
        </p:txBody>
      </p:sp>
      <p:sp>
        <p:nvSpPr>
          <p:cNvPr id="5" name="圓角矩形 4"/>
          <p:cNvSpPr/>
          <p:nvPr/>
        </p:nvSpPr>
        <p:spPr>
          <a:xfrm>
            <a:off x="910795" y="2320245"/>
            <a:ext cx="3028950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程式設計競賽</a:t>
            </a:r>
            <a:endParaRPr lang="en-US" altLang="zh-TW" sz="3600" dirty="0" smtClean="0"/>
          </a:p>
        </p:txBody>
      </p:sp>
      <p:sp>
        <p:nvSpPr>
          <p:cNvPr id="6" name="圓角矩形 5"/>
          <p:cNvSpPr/>
          <p:nvPr/>
        </p:nvSpPr>
        <p:spPr>
          <a:xfrm>
            <a:off x="3675555" y="4068977"/>
            <a:ext cx="1034621" cy="5761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C</a:t>
            </a:r>
            <a:endParaRPr lang="zh-TW" altLang="en-US" sz="3200" dirty="0"/>
          </a:p>
        </p:txBody>
      </p:sp>
      <p:cxnSp>
        <p:nvCxnSpPr>
          <p:cNvPr id="8" name="直線單箭頭接點 7"/>
          <p:cNvCxnSpPr>
            <a:stCxn id="4" idx="0"/>
          </p:cNvCxnSpPr>
          <p:nvPr/>
        </p:nvCxnSpPr>
        <p:spPr>
          <a:xfrm flipH="1" flipV="1">
            <a:off x="2234126" y="3031226"/>
            <a:ext cx="1" cy="1021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7336" y="3512154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STL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標準函式庫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098180" y="2292706"/>
            <a:ext cx="3028950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專題競賽</a:t>
            </a:r>
            <a:endParaRPr lang="en-US" altLang="zh-TW" sz="3600" dirty="0" smtClean="0"/>
          </a:p>
        </p:txBody>
      </p:sp>
      <p:sp>
        <p:nvSpPr>
          <p:cNvPr id="11" name="圓角矩形 10"/>
          <p:cNvSpPr/>
          <p:nvPr/>
        </p:nvSpPr>
        <p:spPr>
          <a:xfrm>
            <a:off x="4504487" y="2292705"/>
            <a:ext cx="3028950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資安競賽</a:t>
            </a:r>
            <a:endParaRPr lang="en-US" altLang="zh-TW" sz="3600" dirty="0" smtClean="0"/>
          </a:p>
        </p:txBody>
      </p:sp>
      <p:sp>
        <p:nvSpPr>
          <p:cNvPr id="12" name="圓角矩形 11"/>
          <p:cNvSpPr/>
          <p:nvPr/>
        </p:nvSpPr>
        <p:spPr>
          <a:xfrm>
            <a:off x="5106686" y="4061254"/>
            <a:ext cx="1516535" cy="5761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Python</a:t>
            </a:r>
            <a:endParaRPr lang="zh-TW" altLang="en-US" sz="3200" dirty="0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5881041" y="3021575"/>
            <a:ext cx="1" cy="1021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7019731" y="4068977"/>
            <a:ext cx="1034621" cy="5761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PHP</a:t>
            </a:r>
            <a:endParaRPr lang="zh-TW" altLang="en-US" sz="32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175424" y="3039207"/>
            <a:ext cx="931262" cy="1022047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6530673" y="3039207"/>
            <a:ext cx="1023810" cy="986526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125460" y="3213829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智慧電子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機器人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聯網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創客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競賽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12855" y="316313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演算法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264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2464" y="1669107"/>
            <a:ext cx="10515600" cy="909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TW" altLang="en-US" dirty="0"/>
              <a:t>研究人員揭露</a:t>
            </a:r>
            <a:r>
              <a:rPr lang="en-US" altLang="zh-TW" dirty="0"/>
              <a:t>WPA2</a:t>
            </a:r>
            <a:r>
              <a:rPr lang="zh-TW" altLang="en-US" dirty="0"/>
              <a:t>安全</a:t>
            </a:r>
            <a:r>
              <a:rPr lang="zh-TW" altLang="en-US" dirty="0" smtClean="0"/>
              <a:t>協定</a:t>
            </a:r>
            <a:r>
              <a:rPr lang="en-US" altLang="zh-TW" dirty="0" smtClean="0"/>
              <a:t>[2004]</a:t>
            </a:r>
            <a:r>
              <a:rPr lang="zh-TW" altLang="en-US" dirty="0" smtClean="0"/>
              <a:t>的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項重大漏洞</a:t>
            </a:r>
            <a:r>
              <a:rPr lang="zh-TW" altLang="en-US" dirty="0"/>
              <a:t>及名</a:t>
            </a:r>
            <a:r>
              <a:rPr lang="zh-TW" altLang="en-US" dirty="0" smtClean="0"/>
              <a:t>為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KRACKs</a:t>
            </a:r>
            <a:r>
              <a:rPr lang="zh-TW" altLang="en-US" dirty="0" smtClean="0"/>
              <a:t>的</a:t>
            </a:r>
            <a:r>
              <a:rPr lang="zh-TW" altLang="en-US" dirty="0"/>
              <a:t>概念驗證</a:t>
            </a:r>
            <a:r>
              <a:rPr lang="zh-TW" altLang="en-US" dirty="0" smtClean="0"/>
              <a:t>攻擊</a:t>
            </a:r>
            <a:r>
              <a:rPr lang="en-US" altLang="zh-TW" dirty="0" smtClean="0"/>
              <a:t>[2016]</a:t>
            </a:r>
            <a:r>
              <a:rPr lang="zh-TW" altLang="en-US" dirty="0" smtClean="0"/>
              <a:t>，</a:t>
            </a:r>
            <a:r>
              <a:rPr lang="zh-TW" altLang="en-US" dirty="0"/>
              <a:t>影響全球數十億連網裝置安全，駭客得以竊聽通訊內容</a:t>
            </a:r>
          </a:p>
        </p:txBody>
      </p:sp>
      <p:sp>
        <p:nvSpPr>
          <p:cNvPr id="4" name="矩形 3"/>
          <p:cNvSpPr/>
          <p:nvPr/>
        </p:nvSpPr>
        <p:spPr>
          <a:xfrm>
            <a:off x="362464" y="370355"/>
            <a:ext cx="77353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Wi-Fi </a:t>
            </a:r>
            <a:r>
              <a:rPr lang="zh-TW" altLang="en-US" dirty="0"/>
              <a:t>聯盟公佈更安全的</a:t>
            </a:r>
            <a:r>
              <a:rPr lang="en-US" altLang="zh-TW" dirty="0"/>
              <a:t>WPA3</a:t>
            </a:r>
            <a:r>
              <a:rPr lang="zh-TW" altLang="en-US" dirty="0"/>
              <a:t>標準</a:t>
            </a:r>
          </a:p>
          <a:p>
            <a:r>
              <a:rPr lang="en-US" altLang="zh-TW" sz="1200" dirty="0"/>
              <a:t>WPA3</a:t>
            </a:r>
            <a:r>
              <a:rPr lang="zh-TW" altLang="en-US" sz="1200" dirty="0"/>
              <a:t>在</a:t>
            </a:r>
            <a:r>
              <a:rPr lang="en-US" altLang="zh-TW" sz="1200" dirty="0"/>
              <a:t>WPA2</a:t>
            </a:r>
            <a:r>
              <a:rPr lang="zh-TW" altLang="en-US" sz="1200" dirty="0"/>
              <a:t>的基礎上強化了通訊安全，採用更安全的驗證方式，同時也支援</a:t>
            </a:r>
            <a:r>
              <a:rPr lang="en-US" altLang="zh-TW" sz="1200" dirty="0"/>
              <a:t>Easy Connect</a:t>
            </a:r>
            <a:r>
              <a:rPr lang="zh-TW" altLang="en-US" sz="1200" dirty="0"/>
              <a:t>，讓小螢幕或沒有螢幕的連網裝置也能透過掃條碼等方式連上</a:t>
            </a:r>
            <a:r>
              <a:rPr lang="en-US" altLang="zh-TW" sz="1200" dirty="0"/>
              <a:t>Wi-Fi</a:t>
            </a:r>
            <a:r>
              <a:rPr lang="zh-TW" altLang="en-US" sz="1200" dirty="0"/>
              <a:t>網路</a:t>
            </a:r>
            <a:r>
              <a:rPr lang="zh-TW" altLang="en-US" sz="1200" dirty="0" smtClean="0"/>
              <a:t>。</a:t>
            </a:r>
            <a:endParaRPr lang="zh-TW" altLang="en-US" dirty="0"/>
          </a:p>
          <a:p>
            <a:r>
              <a:rPr lang="zh-TW" altLang="en-US" dirty="0" smtClean="0"/>
              <a:t>文</a:t>
            </a:r>
            <a:r>
              <a:rPr lang="en-US" altLang="zh-TW" dirty="0"/>
              <a:t>/</a:t>
            </a:r>
            <a:r>
              <a:rPr lang="zh-TW" altLang="en-US" dirty="0"/>
              <a:t>林妍溱 </a:t>
            </a:r>
            <a:r>
              <a:rPr lang="en-US" altLang="zh-TW" dirty="0"/>
              <a:t>| 2018-06-27</a:t>
            </a:r>
            <a:r>
              <a:rPr lang="zh-TW" altLang="en-US" dirty="0"/>
              <a:t>發表</a:t>
            </a:r>
          </a:p>
        </p:txBody>
      </p:sp>
      <p:sp>
        <p:nvSpPr>
          <p:cNvPr id="5" name="矩形 4"/>
          <p:cNvSpPr/>
          <p:nvPr/>
        </p:nvSpPr>
        <p:spPr>
          <a:xfrm>
            <a:off x="3429316" y="1086020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https://www.ithome.com.tw/news/124154</a:t>
            </a:r>
            <a:endParaRPr lang="zh-TW" altLang="en-US" dirty="0"/>
          </a:p>
        </p:txBody>
      </p:sp>
      <p:pic>
        <p:nvPicPr>
          <p:cNvPr id="4098" name="Picture 2" descr="https://upload.wikimedia.org/wikipedia/commons/thumb/4/4e/KRACK-logo-small.png/220px-KRACK-logo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5" y="2446295"/>
            <a:ext cx="2095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023286" y="3061039"/>
            <a:ext cx="8336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KRACK </a:t>
            </a:r>
            <a:r>
              <a:rPr lang="en-US" altLang="zh-TW" dirty="0" smtClean="0"/>
              <a:t>(“Key </a:t>
            </a:r>
            <a:r>
              <a:rPr lang="en-US" altLang="zh-TW" dirty="0"/>
              <a:t>Reinstallation </a:t>
            </a:r>
            <a:r>
              <a:rPr lang="en-US" altLang="zh-TW" dirty="0" smtClean="0"/>
              <a:t>Attack”) </a:t>
            </a:r>
            <a:r>
              <a:rPr lang="en-US" altLang="zh-TW" dirty="0"/>
              <a:t>is a severe replay attack (a type of exploitable flaw) on the Wi-Fi Protected Access protocol that secures Wi-Fi connections. </a:t>
            </a:r>
            <a:endParaRPr lang="en-US" altLang="zh-TW" dirty="0" smtClean="0"/>
          </a:p>
          <a:p>
            <a:r>
              <a:rPr lang="en-US" altLang="zh-TW" dirty="0" smtClean="0"/>
              <a:t>It </a:t>
            </a:r>
            <a:r>
              <a:rPr lang="en-US" altLang="zh-TW" dirty="0"/>
              <a:t>was discovered in </a:t>
            </a:r>
            <a:r>
              <a:rPr lang="en-US" altLang="zh-TW" dirty="0" smtClean="0"/>
              <a:t>2016</a:t>
            </a:r>
            <a:r>
              <a:rPr lang="zh-TW" altLang="en-US" dirty="0" smtClean="0"/>
              <a:t> </a:t>
            </a:r>
            <a:r>
              <a:rPr lang="en-US" altLang="zh-TW" dirty="0" smtClean="0"/>
              <a:t>by </a:t>
            </a:r>
            <a:r>
              <a:rPr lang="en-US" altLang="zh-TW" dirty="0"/>
              <a:t>the Belgian researchers </a:t>
            </a:r>
            <a:r>
              <a:rPr lang="en-US" altLang="zh-TW" dirty="0" err="1"/>
              <a:t>Mathy</a:t>
            </a:r>
            <a:r>
              <a:rPr lang="en-US" altLang="zh-TW" dirty="0"/>
              <a:t> </a:t>
            </a:r>
            <a:r>
              <a:rPr lang="en-US" altLang="zh-TW" dirty="0" err="1"/>
              <a:t>Vanhoef</a:t>
            </a:r>
            <a:r>
              <a:rPr lang="en-US" altLang="zh-TW" dirty="0"/>
              <a:t> and Frank </a:t>
            </a:r>
            <a:r>
              <a:rPr lang="en-US" altLang="zh-TW" dirty="0" err="1"/>
              <a:t>Piessens</a:t>
            </a:r>
            <a:r>
              <a:rPr lang="en-US" altLang="zh-TW" dirty="0"/>
              <a:t> of the University of Leuven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3286" y="2607533"/>
            <a:ext cx="3636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https://en.wikipedia.org/wiki/KRACK</a:t>
            </a:r>
          </a:p>
        </p:txBody>
      </p:sp>
      <p:sp>
        <p:nvSpPr>
          <p:cNvPr id="8" name="矩形 7"/>
          <p:cNvSpPr/>
          <p:nvPr/>
        </p:nvSpPr>
        <p:spPr>
          <a:xfrm>
            <a:off x="3023286" y="4743963"/>
            <a:ext cx="1116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Kali Linux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94480" y="4220159"/>
            <a:ext cx="491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https://github.com/vanhoefm/krackattacks-scripts</a:t>
            </a:r>
          </a:p>
        </p:txBody>
      </p:sp>
      <p:pic>
        <p:nvPicPr>
          <p:cNvPr id="4100" name="Picture 4" descr="WPA2 KRACK At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53" y="4658927"/>
            <a:ext cx="5763458" cy="20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110676" y="2647880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/>
              <a:t> CVE-2017-13082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52891" y="6414870"/>
            <a:ext cx="4089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https://www.kali.org/news/kali-on-krack/</a:t>
            </a:r>
          </a:p>
        </p:txBody>
      </p:sp>
      <p:sp>
        <p:nvSpPr>
          <p:cNvPr id="12" name="矩形 11"/>
          <p:cNvSpPr/>
          <p:nvPr/>
        </p:nvSpPr>
        <p:spPr>
          <a:xfrm>
            <a:off x="244552" y="5486840"/>
            <a:ext cx="261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How can I Detect Attacks?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597745" y="5267767"/>
            <a:ext cx="16021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Kismet</a:t>
            </a:r>
            <a:endParaRPr lang="zh-TW" altLang="en-US" sz="4000" dirty="0"/>
          </a:p>
        </p:txBody>
      </p:sp>
      <p:sp>
        <p:nvSpPr>
          <p:cNvPr id="16" name="矩形 15"/>
          <p:cNvSpPr/>
          <p:nvPr/>
        </p:nvSpPr>
        <p:spPr>
          <a:xfrm>
            <a:off x="8594965" y="316579"/>
            <a:ext cx="30572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無線網路</a:t>
            </a:r>
            <a:r>
              <a:rPr lang="zh-TW" altLang="en-US" sz="2800" dirty="0"/>
              <a:t>攻</a:t>
            </a:r>
            <a:r>
              <a:rPr lang="zh-TW" altLang="en-US" sz="2800" dirty="0" smtClean="0"/>
              <a:t>防</a:t>
            </a:r>
            <a:endParaRPr lang="en-US" altLang="zh-TW" sz="2800" dirty="0" smtClean="0"/>
          </a:p>
          <a:p>
            <a:r>
              <a:rPr lang="zh-TW" altLang="en-US" sz="2800" dirty="0"/>
              <a:t>無線</a:t>
            </a:r>
            <a:r>
              <a:rPr lang="zh-TW" altLang="en-US" sz="2800" dirty="0" smtClean="0"/>
              <a:t>網路滲透測試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927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非法挖礦猖狂，智慧電視、冰箱也淪陷 </a:t>
            </a:r>
            <a:br>
              <a:rPr lang="zh-TW" altLang="en-US" dirty="0"/>
            </a:br>
            <a:r>
              <a:rPr lang="en-US" altLang="zh-TW" dirty="0"/>
              <a:t>2018/6/30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05" y="1825625"/>
            <a:ext cx="77471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21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45" y="239622"/>
            <a:ext cx="4160108" cy="2386313"/>
          </a:xfrm>
        </p:spPr>
        <p:txBody>
          <a:bodyPr>
            <a:noAutofit/>
          </a:bodyPr>
          <a:lstStyle/>
          <a:p>
            <a:r>
              <a:rPr lang="en-US" altLang="zh-TW" sz="1800" dirty="0"/>
              <a:t>D-Link</a:t>
            </a:r>
            <a:r>
              <a:rPr lang="zh-TW" altLang="en-US" sz="1800" dirty="0"/>
              <a:t>一款無線路由器遭爆有</a:t>
            </a:r>
            <a:r>
              <a:rPr lang="en-US" altLang="zh-TW" sz="1800" dirty="0"/>
              <a:t>10</a:t>
            </a:r>
            <a:r>
              <a:rPr lang="zh-TW" altLang="en-US" sz="1800" dirty="0"/>
              <a:t>個漏洞</a:t>
            </a:r>
            <a:br>
              <a:rPr lang="zh-TW" altLang="en-US" sz="1800" dirty="0"/>
            </a:br>
            <a:r>
              <a:rPr lang="zh-TW" altLang="en-US" sz="1800" dirty="0"/>
              <a:t>研究人員發現</a:t>
            </a:r>
            <a:r>
              <a:rPr lang="en-US" alt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D-Link 850L AC1200</a:t>
            </a:r>
            <a:r>
              <a:rPr lang="zh-TW" altLang="en-US" sz="1800" dirty="0"/>
              <a:t>雙頻</a:t>
            </a:r>
            <a:r>
              <a:rPr lang="en-US" altLang="zh-TW" sz="1800" dirty="0"/>
              <a:t>Gigabit</a:t>
            </a:r>
            <a:r>
              <a:rPr lang="zh-TW" altLang="en-US" sz="1800" dirty="0"/>
              <a:t>路由器韌體分為</a:t>
            </a:r>
            <a:r>
              <a:rPr lang="en-US" altLang="zh-TW" sz="1800" dirty="0"/>
              <a:t>A</a:t>
            </a:r>
            <a:r>
              <a:rPr lang="zh-TW" altLang="en-US" sz="1800" dirty="0"/>
              <a:t>、</a:t>
            </a:r>
            <a:r>
              <a:rPr lang="en-US" altLang="zh-TW" sz="1800" dirty="0"/>
              <a:t>B</a:t>
            </a:r>
            <a:r>
              <a:rPr lang="zh-TW" altLang="en-US" sz="1800" dirty="0"/>
              <a:t>兩個版本，存在多個漏洞，可讓駭客藉此攻擊</a:t>
            </a:r>
            <a:r>
              <a:rPr lang="en-US" altLang="zh-TW" sz="1800" dirty="0"/>
              <a:t>LAN</a:t>
            </a:r>
            <a:r>
              <a:rPr lang="zh-TW" altLang="en-US" sz="1800" dirty="0"/>
              <a:t>、</a:t>
            </a:r>
            <a:r>
              <a:rPr lang="en-US" altLang="zh-TW" sz="1800" dirty="0"/>
              <a:t>WAN</a:t>
            </a:r>
            <a:r>
              <a:rPr lang="zh-TW" altLang="en-US" sz="1800" dirty="0"/>
              <a:t>或</a:t>
            </a:r>
            <a:r>
              <a:rPr lang="en-US" altLang="zh-TW" sz="1800" dirty="0" err="1"/>
              <a:t>MyDlink</a:t>
            </a:r>
            <a:r>
              <a:rPr lang="en-US" altLang="zh-TW" sz="1800" dirty="0"/>
              <a:t> Cloud</a:t>
            </a:r>
            <a:r>
              <a:rPr lang="zh-TW" altLang="en-US" sz="1800" dirty="0"/>
              <a:t>服務協定。</a:t>
            </a:r>
            <a:br>
              <a:rPr lang="zh-TW" altLang="en-US" sz="1800" dirty="0"/>
            </a:br>
            <a:r>
              <a:rPr lang="zh-TW" altLang="en-US" sz="1800" dirty="0"/>
              <a:t/>
            </a:r>
            <a:br>
              <a:rPr lang="zh-TW" altLang="en-US" sz="1800" dirty="0"/>
            </a:br>
            <a:r>
              <a:rPr lang="zh-TW" altLang="en-US" sz="1800" dirty="0"/>
              <a:t>文</a:t>
            </a:r>
            <a:r>
              <a:rPr lang="en-US" altLang="zh-TW" sz="1800" dirty="0"/>
              <a:t>/</a:t>
            </a:r>
            <a:r>
              <a:rPr lang="zh-TW" altLang="en-US" sz="1800" dirty="0"/>
              <a:t>林妍溱 </a:t>
            </a:r>
            <a:r>
              <a:rPr lang="en-US" altLang="zh-TW" sz="1800" dirty="0"/>
              <a:t>| </a:t>
            </a:r>
            <a:r>
              <a:rPr lang="en-US" alt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r>
              <a:rPr lang="en-US" altLang="zh-TW" sz="1800" dirty="0"/>
              <a:t>-09-12</a:t>
            </a:r>
            <a:r>
              <a:rPr lang="zh-TW" altLang="en-US" sz="1800" dirty="0"/>
              <a:t>發表</a:t>
            </a:r>
          </a:p>
        </p:txBody>
      </p:sp>
      <p:sp>
        <p:nvSpPr>
          <p:cNvPr id="5" name="矩形 4"/>
          <p:cNvSpPr/>
          <p:nvPr/>
        </p:nvSpPr>
        <p:spPr>
          <a:xfrm>
            <a:off x="97145" y="2673800"/>
            <a:ext cx="458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整體設計品質低落（</a:t>
            </a:r>
            <a:r>
              <a:rPr lang="en-US" altLang="zh-TW" dirty="0"/>
              <a:t>overall badly designed</a:t>
            </a:r>
            <a:r>
              <a:rPr lang="zh-TW" altLang="en-US" dirty="0"/>
              <a:t>）</a:t>
            </a:r>
          </a:p>
        </p:txBody>
      </p:sp>
      <p:pic>
        <p:nvPicPr>
          <p:cNvPr id="3074" name="Picture 2" descr="ãD-Linkç850L AC1200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9" r="31347"/>
          <a:stretch/>
        </p:blipFill>
        <p:spPr bwMode="auto">
          <a:xfrm>
            <a:off x="4004939" y="300681"/>
            <a:ext cx="1495029" cy="2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7145" y="3091562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https://www.ithome.com.tw/news/116795</a:t>
            </a:r>
          </a:p>
        </p:txBody>
      </p:sp>
      <p:sp>
        <p:nvSpPr>
          <p:cNvPr id="9" name="矩形 8"/>
          <p:cNvSpPr/>
          <p:nvPr/>
        </p:nvSpPr>
        <p:spPr>
          <a:xfrm>
            <a:off x="5336150" y="1458777"/>
            <a:ext cx="631842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D-Link DWR-932 B</a:t>
            </a:r>
            <a:r>
              <a:rPr lang="zh-TW" altLang="en-US" dirty="0"/>
              <a:t>遭爆有約</a:t>
            </a:r>
            <a:r>
              <a:rPr lang="en-US" altLang="zh-TW" dirty="0"/>
              <a:t>20</a:t>
            </a:r>
            <a:r>
              <a:rPr lang="zh-TW" altLang="en-US" dirty="0"/>
              <a:t>個安全漏洞，研究人員：別用了</a:t>
            </a:r>
          </a:p>
          <a:p>
            <a:endParaRPr lang="en-US" altLang="zh-TW" sz="1200" dirty="0" smtClean="0"/>
          </a:p>
          <a:p>
            <a:r>
              <a:rPr lang="zh-TW" altLang="en-US" sz="1200" dirty="0" smtClean="0"/>
              <a:t>研究人員</a:t>
            </a:r>
            <a:r>
              <a:rPr lang="zh-TW" altLang="en-US" sz="1200" dirty="0"/>
              <a:t>發現友訊所推出的</a:t>
            </a:r>
            <a:r>
              <a:rPr lang="en-US" altLang="zh-TW" sz="1200" dirty="0"/>
              <a:t>4G</a:t>
            </a:r>
            <a:r>
              <a:rPr lang="zh-TW" altLang="en-US" sz="1200" dirty="0"/>
              <a:t>無線分享器</a:t>
            </a:r>
            <a:r>
              <a:rPr lang="en-US" altLang="zh-TW" sz="1200" dirty="0"/>
              <a:t>D-Link DWR-932 B</a:t>
            </a:r>
            <a:r>
              <a:rPr lang="zh-TW" altLang="en-US" sz="1200" dirty="0"/>
              <a:t>存在後門帳號、使用預設憑證、不安全的</a:t>
            </a:r>
            <a:r>
              <a:rPr lang="en-US" altLang="zh-TW" sz="1200" dirty="0"/>
              <a:t>UPnP</a:t>
            </a:r>
            <a:r>
              <a:rPr lang="zh-TW" altLang="en-US" sz="1200" dirty="0"/>
              <a:t>配置等大大小小的安全漏洞，鑑於揭露至今原廠尚未釋出修補程式，建議用戶直接棄用。</a:t>
            </a:r>
          </a:p>
          <a:p>
            <a:endParaRPr lang="zh-TW" altLang="en-US" dirty="0"/>
          </a:p>
          <a:p>
            <a:r>
              <a:rPr lang="zh-TW" altLang="en-US" dirty="0" smtClean="0"/>
              <a:t>文</a:t>
            </a:r>
            <a:r>
              <a:rPr lang="en-US" altLang="zh-TW" dirty="0"/>
              <a:t>/</a:t>
            </a:r>
            <a:r>
              <a:rPr lang="zh-TW" altLang="en-US" dirty="0"/>
              <a:t>陳曉莉 </a:t>
            </a:r>
            <a:r>
              <a:rPr lang="en-US" altLang="zh-TW" dirty="0"/>
              <a:t>|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</a:t>
            </a:r>
            <a:r>
              <a:rPr lang="en-US" altLang="zh-TW" dirty="0"/>
              <a:t>-09-30</a:t>
            </a:r>
            <a:r>
              <a:rPr lang="zh-TW" altLang="en-US" dirty="0"/>
              <a:t>發表</a:t>
            </a:r>
          </a:p>
        </p:txBody>
      </p:sp>
      <p:pic>
        <p:nvPicPr>
          <p:cNvPr id="3076" name="Picture 4" descr="https://s4.itho.me/sites/default/files/styles/picture_size_large/public/field/image/kim.jpg?itok=8CMYTrF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"/>
          <a:stretch/>
        </p:blipFill>
        <p:spPr bwMode="auto">
          <a:xfrm>
            <a:off x="4806959" y="3246273"/>
            <a:ext cx="7146144" cy="329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403344" y="1089445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https://www.ithome.com.tw/news/108741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3869289"/>
            <a:ext cx="51091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</a:t>
            </a:r>
            <a:r>
              <a:rPr lang="zh-TW" altLang="en-US" dirty="0" smtClean="0"/>
              <a:t>家臺灣</a:t>
            </a:r>
            <a:r>
              <a:rPr lang="en-US" altLang="zh-TW" dirty="0" smtClean="0"/>
              <a:t>IT</a:t>
            </a:r>
            <a:r>
              <a:rPr lang="zh-TW" altLang="en-US" dirty="0" smtClean="0"/>
              <a:t>廠商憑證遭竊，並被</a:t>
            </a:r>
            <a:r>
              <a:rPr lang="en-US" altLang="zh-TW" dirty="0" smtClean="0"/>
              <a:t>Plead</a:t>
            </a:r>
            <a:r>
              <a:rPr lang="zh-TW" altLang="en-US" dirty="0" smtClean="0"/>
              <a:t>後門程式濫用</a:t>
            </a:r>
          </a:p>
          <a:p>
            <a:r>
              <a:rPr lang="zh-TW" altLang="en-US" sz="1200" dirty="0" smtClean="0"/>
              <a:t>最近，</a:t>
            </a:r>
            <a:r>
              <a:rPr lang="en-US" altLang="zh-TW" sz="1200" dirty="0" smtClean="0"/>
              <a:t>ESET</a:t>
            </a:r>
            <a:r>
              <a:rPr lang="zh-TW" altLang="en-US" sz="1200" dirty="0" smtClean="0"/>
              <a:t>研究團隊在惡意軟體樣本中，發現駭客使用了由</a:t>
            </a:r>
            <a:r>
              <a:rPr lang="en-US" altLang="zh-TW" sz="1200" dirty="0" smtClean="0"/>
              <a:t>D-Link</a:t>
            </a:r>
            <a:r>
              <a:rPr lang="zh-TW" altLang="en-US" sz="1200" dirty="0" smtClean="0"/>
              <a:t>與全景軟體（</a:t>
            </a:r>
            <a:r>
              <a:rPr lang="en-US" altLang="zh-TW" sz="1200" dirty="0" smtClean="0"/>
              <a:t>Changing Information Technology Inc.</a:t>
            </a:r>
            <a:r>
              <a:rPr lang="zh-TW" altLang="en-US" sz="1200" dirty="0" smtClean="0"/>
              <a:t>）簽署的憑證，而這</a:t>
            </a:r>
            <a:r>
              <a:rPr lang="en-US" altLang="zh-TW" sz="1200" dirty="0" smtClean="0"/>
              <a:t>2</a:t>
            </a:r>
            <a:r>
              <a:rPr lang="zh-TW" altLang="en-US" sz="1200" dirty="0" smtClean="0"/>
              <a:t>間公司已經撤銷這些遭到濫用的憑證。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文</a:t>
            </a:r>
            <a:r>
              <a:rPr lang="en-US" altLang="zh-TW" dirty="0" smtClean="0"/>
              <a:t>/</a:t>
            </a:r>
            <a:r>
              <a:rPr lang="zh-TW" altLang="en-US" dirty="0" smtClean="0"/>
              <a:t>周峻佑 </a:t>
            </a:r>
            <a:r>
              <a:rPr lang="en-US" altLang="zh-TW" dirty="0" smtClean="0"/>
              <a:t>|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en-US" altLang="zh-TW" dirty="0" smtClean="0"/>
              <a:t>-07-10</a:t>
            </a:r>
            <a:r>
              <a:rPr lang="zh-TW" altLang="en-US" dirty="0" smtClean="0"/>
              <a:t>發表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0" y="5346617"/>
            <a:ext cx="42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https://www.ithome.com.tw/news/124427</a:t>
            </a:r>
          </a:p>
        </p:txBody>
      </p:sp>
    </p:spTree>
    <p:extLst>
      <p:ext uri="{BB962C8B-B14F-4D97-AF65-F5344CB8AC3E}">
        <p14:creationId xmlns:p14="http://schemas.microsoft.com/office/powerpoint/2010/main" val="288014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dirty="0" smtClean="0"/>
              <a:t>資安威脅是無所不在</a:t>
            </a:r>
            <a:endParaRPr lang="en-US" altLang="zh-TW" sz="7200" dirty="0" smtClean="0"/>
          </a:p>
        </p:txBody>
      </p:sp>
    </p:spTree>
    <p:extLst>
      <p:ext uri="{BB962C8B-B14F-4D97-AF65-F5344CB8AC3E}">
        <p14:creationId xmlns:p14="http://schemas.microsoft.com/office/powerpoint/2010/main" val="3760252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085969" y="1120346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示範課程</a:t>
            </a:r>
            <a:endParaRPr lang="zh-TW" altLang="en-US" sz="4400" dirty="0"/>
          </a:p>
        </p:txBody>
      </p:sp>
      <p:cxnSp>
        <p:nvCxnSpPr>
          <p:cNvPr id="6" name="直線單箭頭接點 5"/>
          <p:cNvCxnSpPr>
            <a:stCxn id="4" idx="2"/>
            <a:endCxn id="7" idx="0"/>
          </p:cNvCxnSpPr>
          <p:nvPr/>
        </p:nvCxnSpPr>
        <p:spPr>
          <a:xfrm flipH="1">
            <a:off x="3678197" y="2117124"/>
            <a:ext cx="1680518" cy="803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2405451" y="2920313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種子師資</a:t>
            </a:r>
            <a:endParaRPr lang="zh-TW" altLang="en-US" sz="4400" dirty="0"/>
          </a:p>
        </p:txBody>
      </p:sp>
      <p:sp>
        <p:nvSpPr>
          <p:cNvPr id="9" name="圓角矩形 8"/>
          <p:cNvSpPr/>
          <p:nvPr/>
        </p:nvSpPr>
        <p:spPr>
          <a:xfrm>
            <a:off x="5861223" y="2920313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種子師資</a:t>
            </a:r>
            <a:endParaRPr lang="zh-TW" altLang="en-US" sz="4400" dirty="0"/>
          </a:p>
        </p:txBody>
      </p:sp>
      <p:cxnSp>
        <p:nvCxnSpPr>
          <p:cNvPr id="10" name="直線單箭頭接點 9"/>
          <p:cNvCxnSpPr>
            <a:stCxn id="4" idx="2"/>
            <a:endCxn id="9" idx="0"/>
          </p:cNvCxnSpPr>
          <p:nvPr/>
        </p:nvCxnSpPr>
        <p:spPr>
          <a:xfrm>
            <a:off x="5358715" y="2117124"/>
            <a:ext cx="1775254" cy="803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三十二角星形 13"/>
          <p:cNvSpPr/>
          <p:nvPr/>
        </p:nvSpPr>
        <p:spPr>
          <a:xfrm>
            <a:off x="5037439" y="3113902"/>
            <a:ext cx="823784" cy="650790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679357" y="3929448"/>
            <a:ext cx="871152" cy="1013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5861223" y="3954160"/>
            <a:ext cx="871152" cy="1013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725036" y="3954160"/>
            <a:ext cx="1072975" cy="972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4491425" y="5093447"/>
            <a:ext cx="2066925" cy="12858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特色選修課程</a:t>
            </a:r>
            <a:endParaRPr lang="zh-TW" altLang="en-US" sz="4400" dirty="0"/>
          </a:p>
        </p:txBody>
      </p:sp>
      <p:sp>
        <p:nvSpPr>
          <p:cNvPr id="26" name="圓角矩形 25"/>
          <p:cNvSpPr/>
          <p:nvPr/>
        </p:nvSpPr>
        <p:spPr>
          <a:xfrm>
            <a:off x="1062426" y="5093447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</a:t>
            </a:r>
            <a:endParaRPr lang="zh-TW" altLang="en-US" sz="4400" dirty="0"/>
          </a:p>
        </p:txBody>
      </p:sp>
      <p:sp>
        <p:nvSpPr>
          <p:cNvPr id="28" name="圓角矩形 27"/>
          <p:cNvSpPr/>
          <p:nvPr/>
        </p:nvSpPr>
        <p:spPr>
          <a:xfrm>
            <a:off x="7800312" y="5158532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社團教學</a:t>
            </a:r>
            <a:endParaRPr lang="zh-TW" altLang="en-US" sz="44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3945411" y="3954160"/>
            <a:ext cx="1092028" cy="9514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35993" y="335516"/>
            <a:ext cx="26789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dirty="0" smtClean="0"/>
              <a:t>2018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98645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3805882" y="214184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示範課程</a:t>
            </a:r>
            <a:endParaRPr lang="zh-TW" altLang="en-US" sz="4400" dirty="0"/>
          </a:p>
        </p:txBody>
      </p:sp>
      <p:cxnSp>
        <p:nvCxnSpPr>
          <p:cNvPr id="6" name="直線單箭頭接點 5"/>
          <p:cNvCxnSpPr>
            <a:stCxn id="4" idx="2"/>
            <a:endCxn id="7" idx="0"/>
          </p:cNvCxnSpPr>
          <p:nvPr/>
        </p:nvCxnSpPr>
        <p:spPr>
          <a:xfrm flipH="1">
            <a:off x="3398110" y="1210962"/>
            <a:ext cx="1680518" cy="803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2125364" y="2014151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種子師資</a:t>
            </a:r>
            <a:endParaRPr lang="zh-TW" altLang="en-US" sz="4400" dirty="0"/>
          </a:p>
        </p:txBody>
      </p:sp>
      <p:sp>
        <p:nvSpPr>
          <p:cNvPr id="9" name="圓角矩形 8"/>
          <p:cNvSpPr/>
          <p:nvPr/>
        </p:nvSpPr>
        <p:spPr>
          <a:xfrm>
            <a:off x="5581136" y="2014151"/>
            <a:ext cx="2545492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種子師資</a:t>
            </a:r>
            <a:endParaRPr lang="zh-TW" altLang="en-US" sz="4400" dirty="0"/>
          </a:p>
        </p:txBody>
      </p:sp>
      <p:cxnSp>
        <p:nvCxnSpPr>
          <p:cNvPr id="10" name="直線單箭頭接點 9"/>
          <p:cNvCxnSpPr>
            <a:stCxn id="4" idx="2"/>
            <a:endCxn id="9" idx="0"/>
          </p:cNvCxnSpPr>
          <p:nvPr/>
        </p:nvCxnSpPr>
        <p:spPr>
          <a:xfrm>
            <a:off x="5078628" y="1210962"/>
            <a:ext cx="1775254" cy="8031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三十二角星形 13"/>
          <p:cNvSpPr/>
          <p:nvPr/>
        </p:nvSpPr>
        <p:spPr>
          <a:xfrm>
            <a:off x="4757352" y="2207740"/>
            <a:ext cx="823784" cy="650790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27904" y="4020064"/>
            <a:ext cx="3142733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教師研習</a:t>
            </a:r>
            <a:r>
              <a:rPr lang="zh-TW" altLang="en-US" sz="4400" dirty="0"/>
              <a:t>營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2399270" y="3023286"/>
            <a:ext cx="871152" cy="1013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4197181" y="4036538"/>
            <a:ext cx="3142733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教師研習</a:t>
            </a:r>
            <a:r>
              <a:rPr lang="zh-TW" altLang="en-US" sz="4400" dirty="0"/>
              <a:t>營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7652953" y="4036538"/>
            <a:ext cx="3142733" cy="9967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教師研習</a:t>
            </a:r>
            <a:r>
              <a:rPr lang="zh-TW" altLang="en-US" sz="4400" dirty="0"/>
              <a:t>營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5581136" y="3047998"/>
            <a:ext cx="871152" cy="1013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444949" y="3047998"/>
            <a:ext cx="1072975" cy="972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2125364" y="5239258"/>
            <a:ext cx="2066925" cy="12858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特色選修課程</a:t>
            </a:r>
            <a:endParaRPr lang="zh-TW" altLang="en-US" sz="4400" dirty="0"/>
          </a:p>
        </p:txBody>
      </p:sp>
      <p:sp>
        <p:nvSpPr>
          <p:cNvPr id="26" name="圓角矩形 25"/>
          <p:cNvSpPr/>
          <p:nvPr/>
        </p:nvSpPr>
        <p:spPr>
          <a:xfrm>
            <a:off x="4587191" y="5534940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</a:t>
            </a:r>
            <a:endParaRPr lang="zh-TW" altLang="en-US" sz="4400" dirty="0"/>
          </a:p>
        </p:txBody>
      </p:sp>
      <p:sp>
        <p:nvSpPr>
          <p:cNvPr id="28" name="圓角矩形 27"/>
          <p:cNvSpPr/>
          <p:nvPr/>
        </p:nvSpPr>
        <p:spPr>
          <a:xfrm>
            <a:off x="7775749" y="5526704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社團教學</a:t>
            </a:r>
            <a:endParaRPr lang="zh-TW" altLang="en-US" sz="44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3665324" y="3047998"/>
            <a:ext cx="1092028" cy="9514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三十二角星形 32"/>
          <p:cNvSpPr/>
          <p:nvPr/>
        </p:nvSpPr>
        <p:spPr>
          <a:xfrm>
            <a:off x="471616" y="3278659"/>
            <a:ext cx="1040027" cy="712959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34" name="三十二角星形 33"/>
          <p:cNvSpPr/>
          <p:nvPr/>
        </p:nvSpPr>
        <p:spPr>
          <a:xfrm>
            <a:off x="184323" y="5415990"/>
            <a:ext cx="1743590" cy="911931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300*35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67238" y="271082"/>
            <a:ext cx="2056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7200" dirty="0" smtClean="0"/>
              <a:t>2019</a:t>
            </a:r>
            <a:endParaRPr lang="zh-TW" altLang="en-US" sz="7200" dirty="0"/>
          </a:p>
        </p:txBody>
      </p:sp>
      <p:sp>
        <p:nvSpPr>
          <p:cNvPr id="36" name="圓角矩形 35"/>
          <p:cNvSpPr/>
          <p:nvPr/>
        </p:nvSpPr>
        <p:spPr>
          <a:xfrm>
            <a:off x="8596184" y="143574"/>
            <a:ext cx="3142733" cy="14553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教師專業精進研習營</a:t>
            </a:r>
            <a:endParaRPr lang="zh-TW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15511" y="8712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資安認知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>
            <a:off x="6351374" y="786714"/>
            <a:ext cx="2183026" cy="144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299884" y="36468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大學示範課程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425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108</a:t>
            </a:r>
            <a:r>
              <a:rPr lang="zh-TW" altLang="en-US" sz="7200" dirty="0" smtClean="0"/>
              <a:t>課綱即將上路</a:t>
            </a:r>
            <a:r>
              <a:rPr lang="en-US" altLang="zh-TW" sz="32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9277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108</a:t>
            </a:r>
            <a:r>
              <a:rPr lang="zh-TW" altLang="en-US" sz="7200" dirty="0" smtClean="0"/>
              <a:t>課綱即將上路</a:t>
            </a:r>
            <a:r>
              <a:rPr lang="en-US" altLang="zh-TW" sz="3200" dirty="0" smtClean="0"/>
              <a:t>?</a:t>
            </a:r>
          </a:p>
          <a:p>
            <a:pPr algn="ctr"/>
            <a:r>
              <a:rPr lang="zh-TW" altLang="en-US" sz="7200" dirty="0" smtClean="0"/>
              <a:t>你不會孤零零單獨面對</a:t>
            </a:r>
            <a:endParaRPr lang="en-US" altLang="zh-TW" sz="7200" dirty="0" smtClean="0"/>
          </a:p>
        </p:txBody>
      </p:sp>
    </p:spTree>
    <p:extLst>
      <p:ext uri="{BB962C8B-B14F-4D97-AF65-F5344CB8AC3E}">
        <p14:creationId xmlns:p14="http://schemas.microsoft.com/office/powerpoint/2010/main" val="2153737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dirty="0" smtClean="0"/>
              <a:t>教育部會挺你的</a:t>
            </a:r>
            <a:endParaRPr lang="en-US" altLang="zh-TW" sz="7200" dirty="0" smtClean="0"/>
          </a:p>
        </p:txBody>
      </p:sp>
    </p:spTree>
    <p:extLst>
      <p:ext uri="{BB962C8B-B14F-4D97-AF65-F5344CB8AC3E}">
        <p14:creationId xmlns:p14="http://schemas.microsoft.com/office/powerpoint/2010/main" val="128089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502633" y="5026883"/>
            <a:ext cx="23526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HappyHackingDay</a:t>
            </a:r>
            <a:endParaRPr lang="en-US" altLang="zh-TW" sz="2000" dirty="0" smtClean="0"/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體驗</a:t>
            </a:r>
            <a:r>
              <a:rPr lang="zh-TW" altLang="en-US" sz="3200" dirty="0"/>
              <a:t>營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1445482" y="3198083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Hacking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Weekend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研</a:t>
            </a:r>
            <a:r>
              <a:rPr lang="zh-TW" altLang="en-US" sz="3200" dirty="0">
                <a:solidFill>
                  <a:srgbClr val="FFFF00"/>
                </a:solidFill>
              </a:rPr>
              <a:t>習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88155" y="6046058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每個學校每年至多舉辦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場</a:t>
            </a:r>
            <a:endParaRPr lang="en-US" altLang="zh-TW" b="1" dirty="0" smtClean="0"/>
          </a:p>
          <a:p>
            <a:r>
              <a:rPr lang="zh-TW" altLang="en-US" b="1" dirty="0" smtClean="0"/>
              <a:t>主要以各校學生為主</a:t>
            </a:r>
            <a:endParaRPr lang="zh-TW" altLang="en-US" b="1" dirty="0"/>
          </a:p>
        </p:txBody>
      </p:sp>
      <p:cxnSp>
        <p:nvCxnSpPr>
          <p:cNvPr id="8" name="直線單箭頭接點 7"/>
          <p:cNvCxnSpPr>
            <a:stCxn id="4" idx="0"/>
            <a:endCxn id="5" idx="2"/>
          </p:cNvCxnSpPr>
          <p:nvPr/>
        </p:nvCxnSpPr>
        <p:spPr>
          <a:xfrm flipH="1" flipV="1">
            <a:off x="2678970" y="42172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5265" y="3987587"/>
            <a:ext cx="27336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有學習熱情的學生參與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開學期間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約每月舉辦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445482" y="1361127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Security Camp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>
                <a:solidFill>
                  <a:srgbClr val="FFFF00"/>
                </a:solidFill>
              </a:rPr>
              <a:t>特</a:t>
            </a:r>
            <a:r>
              <a:rPr lang="zh-TW" altLang="en-US" sz="3200" dirty="0" smtClean="0">
                <a:solidFill>
                  <a:srgbClr val="FFFF00"/>
                </a:solidFill>
              </a:rPr>
              <a:t>訓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678969" y="23884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3962400" y="228289"/>
            <a:ext cx="3028950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MyFirstCTF</a:t>
            </a:r>
            <a:endParaRPr lang="en-US" altLang="zh-TW" sz="4400" dirty="0" smtClean="0"/>
          </a:p>
        </p:txBody>
      </p:sp>
      <p:sp>
        <p:nvSpPr>
          <p:cNvPr id="22" name="圓角矩形 21"/>
          <p:cNvSpPr/>
          <p:nvPr/>
        </p:nvSpPr>
        <p:spPr>
          <a:xfrm>
            <a:off x="309562" y="261164"/>
            <a:ext cx="3452812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BreakALL</a:t>
            </a:r>
            <a:r>
              <a:rPr lang="en-US" altLang="zh-TW" sz="4400" dirty="0" smtClean="0"/>
              <a:t> CTF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7191376" y="220129"/>
            <a:ext cx="2447925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AIS3 CTF</a:t>
            </a:r>
          </a:p>
        </p:txBody>
      </p:sp>
      <p:sp>
        <p:nvSpPr>
          <p:cNvPr id="20" name="矩形 19"/>
          <p:cNvSpPr/>
          <p:nvPr/>
        </p:nvSpPr>
        <p:spPr>
          <a:xfrm>
            <a:off x="325265" y="2085413"/>
            <a:ext cx="2733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有高度學習熱情的學生參與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寒暑假舉辦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4013" y="1189977"/>
            <a:ext cx="539121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FB</a:t>
            </a:r>
            <a:r>
              <a:rPr lang="zh-TW" altLang="en-US" sz="2800" dirty="0" smtClean="0"/>
              <a:t>粉絲專頁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高中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職生資安研習營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864" y="1689935"/>
            <a:ext cx="7000899" cy="46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502633" y="5026883"/>
            <a:ext cx="23526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HappyHackingDay</a:t>
            </a:r>
            <a:endParaRPr lang="en-US" altLang="zh-TW" sz="2000" dirty="0" smtClean="0"/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體驗</a:t>
            </a:r>
            <a:r>
              <a:rPr lang="zh-TW" altLang="en-US" sz="3200" dirty="0"/>
              <a:t>營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1445482" y="3198083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Hacking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Weekend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研</a:t>
            </a:r>
            <a:r>
              <a:rPr lang="zh-TW" altLang="en-US" sz="3200" dirty="0">
                <a:solidFill>
                  <a:srgbClr val="FFFF00"/>
                </a:solidFill>
              </a:rPr>
              <a:t>習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88155" y="6046058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每個學校每年至多舉辦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場</a:t>
            </a:r>
            <a:endParaRPr lang="en-US" altLang="zh-TW" b="1" dirty="0" smtClean="0"/>
          </a:p>
          <a:p>
            <a:r>
              <a:rPr lang="zh-TW" altLang="en-US" b="1" dirty="0" smtClean="0"/>
              <a:t>主要以各校學生為主</a:t>
            </a:r>
            <a:endParaRPr lang="zh-TW" altLang="en-US" b="1" dirty="0"/>
          </a:p>
        </p:txBody>
      </p:sp>
      <p:cxnSp>
        <p:nvCxnSpPr>
          <p:cNvPr id="8" name="直線單箭頭接點 7"/>
          <p:cNvCxnSpPr>
            <a:stCxn id="4" idx="0"/>
            <a:endCxn id="5" idx="2"/>
          </p:cNvCxnSpPr>
          <p:nvPr/>
        </p:nvCxnSpPr>
        <p:spPr>
          <a:xfrm flipH="1" flipV="1">
            <a:off x="2678970" y="42172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5265" y="3987587"/>
            <a:ext cx="27336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有學習熱情的學生參與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開學期間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約每月舉辦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445482" y="1361127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Security Camp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>
                <a:solidFill>
                  <a:srgbClr val="FFFF00"/>
                </a:solidFill>
              </a:rPr>
              <a:t>特</a:t>
            </a:r>
            <a:r>
              <a:rPr lang="zh-TW" altLang="en-US" sz="3200" dirty="0" smtClean="0">
                <a:solidFill>
                  <a:srgbClr val="FFFF00"/>
                </a:solidFill>
              </a:rPr>
              <a:t>訓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678969" y="23884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5222144" y="3450496"/>
            <a:ext cx="2066925" cy="128587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特色選修課程</a:t>
            </a:r>
            <a:endParaRPr lang="zh-TW" altLang="en-US" sz="4400" dirty="0"/>
          </a:p>
        </p:txBody>
      </p:sp>
      <p:sp>
        <p:nvSpPr>
          <p:cNvPr id="15" name="矩形 14"/>
          <p:cNvSpPr/>
          <p:nvPr/>
        </p:nvSpPr>
        <p:spPr>
          <a:xfrm>
            <a:off x="5117370" y="4850670"/>
            <a:ext cx="2343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每學期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學分課程</a:t>
            </a:r>
            <a:endParaRPr lang="en-US" altLang="zh-TW" b="1" dirty="0" smtClean="0"/>
          </a:p>
          <a:p>
            <a:r>
              <a:rPr lang="zh-TW" altLang="en-US" b="1" dirty="0" smtClean="0"/>
              <a:t>可動態調整課程模組</a:t>
            </a:r>
            <a:endParaRPr lang="zh-TW" altLang="en-US" b="1" dirty="0"/>
          </a:p>
        </p:txBody>
      </p:sp>
      <p:sp>
        <p:nvSpPr>
          <p:cNvPr id="16" name="圓角矩形 15"/>
          <p:cNvSpPr/>
          <p:nvPr/>
        </p:nvSpPr>
        <p:spPr>
          <a:xfrm>
            <a:off x="7836758" y="3506277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協同教學</a:t>
            </a:r>
            <a:endParaRPr lang="zh-TW" altLang="en-US" sz="4400" dirty="0"/>
          </a:p>
        </p:txBody>
      </p:sp>
      <p:sp>
        <p:nvSpPr>
          <p:cNvPr id="17" name="矩形 16"/>
          <p:cNvSpPr/>
          <p:nvPr/>
        </p:nvSpPr>
        <p:spPr>
          <a:xfrm>
            <a:off x="7836757" y="4258751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以現有課程為基礎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18" name="圓角矩形 17"/>
          <p:cNvSpPr/>
          <p:nvPr/>
        </p:nvSpPr>
        <p:spPr>
          <a:xfrm>
            <a:off x="7874857" y="5180979"/>
            <a:ext cx="2686050" cy="71098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社團教學</a:t>
            </a:r>
            <a:endParaRPr lang="zh-TW" altLang="en-US" sz="4400" dirty="0"/>
          </a:p>
        </p:txBody>
      </p:sp>
      <p:sp>
        <p:nvSpPr>
          <p:cNvPr id="19" name="矩形 18"/>
          <p:cNvSpPr/>
          <p:nvPr/>
        </p:nvSpPr>
        <p:spPr>
          <a:xfrm>
            <a:off x="7874857" y="5973251"/>
            <a:ext cx="2962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以</a:t>
            </a:r>
            <a:r>
              <a:rPr lang="zh-TW" altLang="en-US" dirty="0" smtClean="0"/>
              <a:t>社團活動</a:t>
            </a:r>
            <a:r>
              <a:rPr lang="zh-TW" altLang="en-US" b="1" dirty="0" smtClean="0"/>
              <a:t>為基礎</a:t>
            </a:r>
            <a:endParaRPr lang="en-US" altLang="zh-TW" b="1" dirty="0" smtClean="0"/>
          </a:p>
          <a:p>
            <a:r>
              <a:rPr lang="zh-TW" altLang="en-US" b="1" dirty="0" smtClean="0"/>
              <a:t>課程模組可納入現有教學</a:t>
            </a:r>
            <a:endParaRPr lang="zh-TW" altLang="en-US" b="1" dirty="0"/>
          </a:p>
        </p:txBody>
      </p:sp>
      <p:sp>
        <p:nvSpPr>
          <p:cNvPr id="21" name="圓角矩形 20"/>
          <p:cNvSpPr/>
          <p:nvPr/>
        </p:nvSpPr>
        <p:spPr>
          <a:xfrm>
            <a:off x="3962400" y="228289"/>
            <a:ext cx="3028950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MyFirstCTF</a:t>
            </a:r>
            <a:endParaRPr lang="en-US" altLang="zh-TW" sz="4400" dirty="0" smtClean="0"/>
          </a:p>
        </p:txBody>
      </p:sp>
      <p:sp>
        <p:nvSpPr>
          <p:cNvPr id="22" name="圓角矩形 21"/>
          <p:cNvSpPr/>
          <p:nvPr/>
        </p:nvSpPr>
        <p:spPr>
          <a:xfrm>
            <a:off x="309562" y="261164"/>
            <a:ext cx="3452812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BreakALL</a:t>
            </a:r>
            <a:r>
              <a:rPr lang="en-US" altLang="zh-TW" sz="4400" dirty="0" smtClean="0"/>
              <a:t> CTF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7191376" y="220129"/>
            <a:ext cx="2447925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AIS3 CTF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902935" y="4298219"/>
            <a:ext cx="1252536" cy="118449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5" idx="3"/>
          </p:cNvCxnSpPr>
          <p:nvPr/>
        </p:nvCxnSpPr>
        <p:spPr>
          <a:xfrm flipH="1" flipV="1">
            <a:off x="3912457" y="3707671"/>
            <a:ext cx="1204913" cy="5014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25265" y="2085413"/>
            <a:ext cx="2733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有高度學習熱情的學生參與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寒暑假舉辦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887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t="20769"/>
          <a:stretch/>
        </p:blipFill>
        <p:spPr>
          <a:xfrm>
            <a:off x="7362317" y="94808"/>
            <a:ext cx="4544394" cy="269846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310392" y="4964065"/>
            <a:ext cx="23526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HappyHackingDay</a:t>
            </a:r>
            <a:endParaRPr lang="en-US" altLang="zh-TW" sz="2000" dirty="0" smtClean="0"/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體驗</a:t>
            </a:r>
            <a:r>
              <a:rPr lang="zh-TW" altLang="en-US" sz="3200" dirty="0"/>
              <a:t>營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253241" y="3135265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Hacking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Weekend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研</a:t>
            </a:r>
            <a:r>
              <a:rPr lang="zh-TW" altLang="en-US" sz="3200" dirty="0">
                <a:solidFill>
                  <a:srgbClr val="FFFF00"/>
                </a:solidFill>
              </a:rPr>
              <a:t>習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5914" y="5983240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每個學校每年至多舉辦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場</a:t>
            </a:r>
            <a:endParaRPr lang="en-US" altLang="zh-TW" b="1" dirty="0" smtClean="0"/>
          </a:p>
          <a:p>
            <a:r>
              <a:rPr lang="zh-TW" altLang="en-US" b="1" dirty="0" smtClean="0"/>
              <a:t>主要以各校學生為主</a:t>
            </a:r>
            <a:endParaRPr lang="zh-TW" altLang="en-US" b="1" dirty="0"/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H="1" flipV="1">
            <a:off x="2486729" y="4154440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024" y="3924769"/>
            <a:ext cx="27336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有學習熱情的學生參與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開學期間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約每月舉辦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253241" y="1298309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Security Camp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>
                <a:solidFill>
                  <a:srgbClr val="FFFF00"/>
                </a:solidFill>
              </a:rPr>
              <a:t>特</a:t>
            </a:r>
            <a:r>
              <a:rPr lang="zh-TW" altLang="en-US" sz="3200" dirty="0" smtClean="0">
                <a:solidFill>
                  <a:srgbClr val="FFFF00"/>
                </a:solidFill>
              </a:rPr>
              <a:t>訓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2486728" y="2325640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267404" y="371956"/>
            <a:ext cx="3452812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BreakALL</a:t>
            </a:r>
            <a:r>
              <a:rPr lang="en-US" altLang="zh-TW" sz="4400" dirty="0" smtClean="0"/>
              <a:t> CTF</a:t>
            </a:r>
          </a:p>
        </p:txBody>
      </p:sp>
      <p:sp>
        <p:nvSpPr>
          <p:cNvPr id="13" name="矩形 12"/>
          <p:cNvSpPr/>
          <p:nvPr/>
        </p:nvSpPr>
        <p:spPr>
          <a:xfrm>
            <a:off x="133024" y="2022595"/>
            <a:ext cx="2733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有高度學習熱情的學生參與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寒暑假舉辦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457" y="371956"/>
            <a:ext cx="4565798" cy="342691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t="37778"/>
          <a:stretch/>
        </p:blipFill>
        <p:spPr>
          <a:xfrm>
            <a:off x="5745244" y="3313475"/>
            <a:ext cx="6313149" cy="294613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/>
          <a:srcRect l="10206" t="15136" r="9498" b="17958"/>
          <a:stretch/>
        </p:blipFill>
        <p:spPr>
          <a:xfrm>
            <a:off x="3625349" y="3798870"/>
            <a:ext cx="2307252" cy="28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02633" y="5026883"/>
            <a:ext cx="23526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HappyHackingDay</a:t>
            </a:r>
            <a:endParaRPr lang="en-US" altLang="zh-TW" sz="2000" dirty="0" smtClean="0"/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體驗</a:t>
            </a:r>
            <a:r>
              <a:rPr lang="zh-TW" altLang="en-US" sz="3200" dirty="0"/>
              <a:t>營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445482" y="3198083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Hacking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Weekend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研</a:t>
            </a:r>
            <a:r>
              <a:rPr lang="zh-TW" altLang="en-US" sz="3200" dirty="0">
                <a:solidFill>
                  <a:srgbClr val="FFFF00"/>
                </a:solidFill>
              </a:rPr>
              <a:t>習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88155" y="6046058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每個學校每年至多舉辦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場</a:t>
            </a:r>
            <a:endParaRPr lang="en-US" altLang="zh-TW" b="1" dirty="0" smtClean="0"/>
          </a:p>
          <a:p>
            <a:r>
              <a:rPr lang="zh-TW" altLang="en-US" b="1" dirty="0" smtClean="0"/>
              <a:t>主要以各校學生為主</a:t>
            </a:r>
            <a:endParaRPr lang="zh-TW" altLang="en-US" b="1" dirty="0"/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H="1" flipV="1">
            <a:off x="2678970" y="42172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5265" y="3987587"/>
            <a:ext cx="27336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有學習熱情的學生參與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開學期間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約每月舉辦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445482" y="1361127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Security Camp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>
                <a:solidFill>
                  <a:srgbClr val="FFFF00"/>
                </a:solidFill>
              </a:rPr>
              <a:t>特</a:t>
            </a:r>
            <a:r>
              <a:rPr lang="zh-TW" altLang="en-US" sz="3200" dirty="0" smtClean="0">
                <a:solidFill>
                  <a:srgbClr val="FFFF00"/>
                </a:solidFill>
              </a:rPr>
              <a:t>訓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2678969" y="23884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309562" y="261164"/>
            <a:ext cx="3452812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BreakALL</a:t>
            </a:r>
            <a:r>
              <a:rPr lang="en-US" altLang="zh-TW" sz="4400" dirty="0" smtClean="0"/>
              <a:t> CTF</a:t>
            </a:r>
          </a:p>
        </p:txBody>
      </p:sp>
      <p:sp>
        <p:nvSpPr>
          <p:cNvPr id="13" name="矩形 12"/>
          <p:cNvSpPr/>
          <p:nvPr/>
        </p:nvSpPr>
        <p:spPr>
          <a:xfrm>
            <a:off x="325265" y="2085413"/>
            <a:ext cx="2733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有高度學習熱情的學生參與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寒暑假舉辦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1858" b="16818"/>
          <a:stretch/>
        </p:blipFill>
        <p:spPr>
          <a:xfrm>
            <a:off x="4433057" y="93965"/>
            <a:ext cx="5510231" cy="253432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t="35916"/>
          <a:stretch/>
        </p:blipFill>
        <p:spPr>
          <a:xfrm>
            <a:off x="6563043" y="1870714"/>
            <a:ext cx="5173362" cy="24864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28" y="3644001"/>
            <a:ext cx="4477458" cy="27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0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21" t="-1" b="970"/>
          <a:stretch/>
        </p:blipFill>
        <p:spPr>
          <a:xfrm>
            <a:off x="4073418" y="343544"/>
            <a:ext cx="7888360" cy="592545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502633" y="5026883"/>
            <a:ext cx="23526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HappyHackingDay</a:t>
            </a:r>
            <a:endParaRPr lang="en-US" altLang="zh-TW" sz="2000" dirty="0" smtClean="0"/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體驗</a:t>
            </a:r>
            <a:r>
              <a:rPr lang="zh-TW" altLang="en-US" sz="3200" dirty="0"/>
              <a:t>營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1445482" y="3198083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Hacking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Weekend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 smtClean="0">
                <a:solidFill>
                  <a:srgbClr val="FFFF00"/>
                </a:solidFill>
              </a:rPr>
              <a:t>研</a:t>
            </a:r>
            <a:r>
              <a:rPr lang="zh-TW" altLang="en-US" sz="3200" dirty="0">
                <a:solidFill>
                  <a:srgbClr val="FFFF00"/>
                </a:solidFill>
              </a:rPr>
              <a:t>習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88155" y="6046058"/>
            <a:ext cx="309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/>
              <a:t>每個學校每年至多舉辦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場</a:t>
            </a:r>
            <a:endParaRPr lang="en-US" altLang="zh-TW" b="1" dirty="0" smtClean="0"/>
          </a:p>
          <a:p>
            <a:r>
              <a:rPr lang="zh-TW" altLang="en-US" b="1" dirty="0" smtClean="0"/>
              <a:t>主要以各校學生為主</a:t>
            </a:r>
            <a:endParaRPr lang="zh-TW" altLang="en-US" b="1" dirty="0"/>
          </a:p>
        </p:txBody>
      </p:sp>
      <p:cxnSp>
        <p:nvCxnSpPr>
          <p:cNvPr id="8" name="直線單箭頭接點 7"/>
          <p:cNvCxnSpPr>
            <a:stCxn id="5" idx="0"/>
            <a:endCxn id="6" idx="2"/>
          </p:cNvCxnSpPr>
          <p:nvPr/>
        </p:nvCxnSpPr>
        <p:spPr>
          <a:xfrm flipH="1" flipV="1">
            <a:off x="2678970" y="42172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25265" y="3987587"/>
            <a:ext cx="27336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有學習熱情的學生參與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開學期間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約每月舉辦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445482" y="1361127"/>
            <a:ext cx="2466975" cy="10191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Security Camp</a:t>
            </a:r>
          </a:p>
          <a:p>
            <a:pPr algn="ctr"/>
            <a:r>
              <a:rPr lang="zh-TW" altLang="en-US" sz="3200" dirty="0" smtClean="0"/>
              <a:t>資安</a:t>
            </a:r>
            <a:r>
              <a:rPr lang="zh-TW" altLang="en-US" sz="3200" dirty="0">
                <a:solidFill>
                  <a:srgbClr val="FFFF00"/>
                </a:solidFill>
              </a:rPr>
              <a:t>特</a:t>
            </a:r>
            <a:r>
              <a:rPr lang="zh-TW" altLang="en-US" sz="3200" dirty="0" smtClean="0">
                <a:solidFill>
                  <a:srgbClr val="FFFF00"/>
                </a:solidFill>
              </a:rPr>
              <a:t>訓</a:t>
            </a:r>
            <a:r>
              <a:rPr lang="zh-TW" altLang="en-US" sz="3200" dirty="0" smtClean="0"/>
              <a:t>營</a:t>
            </a:r>
            <a:endParaRPr lang="zh-TW" altLang="en-US" sz="3200" dirty="0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2678969" y="2388458"/>
            <a:ext cx="1" cy="8096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459645" y="420593"/>
            <a:ext cx="3452812" cy="71098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err="1" smtClean="0"/>
              <a:t>BreakALL</a:t>
            </a:r>
            <a:r>
              <a:rPr lang="en-US" altLang="zh-TW" sz="4400" dirty="0" smtClean="0"/>
              <a:t> CTF</a:t>
            </a:r>
          </a:p>
        </p:txBody>
      </p:sp>
      <p:sp>
        <p:nvSpPr>
          <p:cNvPr id="13" name="矩形 12"/>
          <p:cNvSpPr/>
          <p:nvPr/>
        </p:nvSpPr>
        <p:spPr>
          <a:xfrm>
            <a:off x="325265" y="2085413"/>
            <a:ext cx="2733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跨校舉辦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有高度學習熱情的學生參與</a:t>
            </a: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寒暑假舉辦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0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4010</TotalTime>
  <Words>4051</Words>
  <Application>Microsoft Office PowerPoint</Application>
  <PresentationFormat>寬螢幕</PresentationFormat>
  <Paragraphs>670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9" baseType="lpstr">
      <vt:lpstr>Microsoft YaHei</vt:lpstr>
      <vt:lpstr>TT491A9C96tCID-WinCharSetFFFF-H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高中資安教甚麼?怎麼教?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挑戰課題</vt:lpstr>
      <vt:lpstr>解決方案:</vt:lpstr>
      <vt:lpstr>PowerPoint 簡報</vt:lpstr>
      <vt:lpstr>PowerPoint 簡報</vt:lpstr>
      <vt:lpstr>PowerPoint 簡報</vt:lpstr>
      <vt:lpstr>資訊科技概論-松崗版</vt:lpstr>
      <vt:lpstr>PowerPoint 簡報</vt:lpstr>
      <vt:lpstr>PowerPoint 簡報</vt:lpstr>
      <vt:lpstr>第六章     系統軟體</vt:lpstr>
      <vt:lpstr>第十三章     演算法概論[使用Python]</vt:lpstr>
      <vt:lpstr>PowerPoint 簡報</vt:lpstr>
      <vt:lpstr>課程模組1: Linux</vt:lpstr>
      <vt:lpstr>課程模組1: 密碼|編碼</vt:lpstr>
      <vt:lpstr>課程模組: 網路安全</vt:lpstr>
      <vt:lpstr>PowerPoint 簡報</vt:lpstr>
      <vt:lpstr>PowerPoint 簡報</vt:lpstr>
      <vt:lpstr>課程模組: 網站安全</vt:lpstr>
      <vt:lpstr>PowerPoint 簡報</vt:lpstr>
      <vt:lpstr>錄影教學:網站漏洞掃描器 實際時間要很久</vt:lpstr>
      <vt:lpstr>課程模組: 系統安全</vt:lpstr>
      <vt:lpstr>PowerPoint 簡報</vt:lpstr>
      <vt:lpstr>錄影教學:系統漏洞掃描器</vt:lpstr>
      <vt:lpstr>CIIP Critical information infrastructures protection </vt:lpstr>
      <vt:lpstr>PowerPoint 簡報</vt:lpstr>
      <vt:lpstr>PowerPoint 簡報</vt:lpstr>
      <vt:lpstr>PowerPoint 簡報</vt:lpstr>
      <vt:lpstr> 2018-07-11</vt:lpstr>
      <vt:lpstr>PowerPoint 簡報</vt:lpstr>
      <vt:lpstr>PowerPoint 簡報</vt:lpstr>
      <vt:lpstr>非法挖礦猖狂，智慧電視、冰箱也淪陷  2018/6/30</vt:lpstr>
      <vt:lpstr>D-Link一款無線路由器遭爆有10個漏洞 研究人員發現D-Link 850L AC1200雙頻Gigabit路由器韌體分為A、B兩個版本，存在多個漏洞，可讓駭客藉此攻擊LAN、WAN或MyDlink Cloud服務協定。  文/林妍溱 | 2017-09-12發表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BREAKALLCTF{Letmeseesee}</dc:creator>
  <cp:lastModifiedBy>BREAKALLCTF{Letmeseesee}</cp:lastModifiedBy>
  <cp:revision>52</cp:revision>
  <dcterms:created xsi:type="dcterms:W3CDTF">2018-06-16T16:23:14Z</dcterms:created>
  <dcterms:modified xsi:type="dcterms:W3CDTF">2018-07-14T07:23:29Z</dcterms:modified>
</cp:coreProperties>
</file>